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Roboto"/>
      <p:regular r:id="rId37"/>
      <p:bold r:id="rId38"/>
      <p:italic r:id="rId39"/>
      <p:boldItalic r:id="rId40"/>
    </p:embeddedFont>
    <p:embeddedFont>
      <p:font typeface="Roboto Mon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2D5133A-E2E2-4A33-A02A-532428EA9C1F}">
  <a:tblStyle styleId="{82D5133A-E2E2-4A33-A02A-532428EA9C1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4.xml"/><Relationship Id="rId42" Type="http://schemas.openxmlformats.org/officeDocument/2006/relationships/font" Target="fonts/RobotoMono-bold.fntdata"/><Relationship Id="rId41" Type="http://schemas.openxmlformats.org/officeDocument/2006/relationships/font" Target="fonts/RobotoMono-regular.fntdata"/><Relationship Id="rId22" Type="http://schemas.openxmlformats.org/officeDocument/2006/relationships/slide" Target="slides/slide16.xml"/><Relationship Id="rId44" Type="http://schemas.openxmlformats.org/officeDocument/2006/relationships/font" Target="fonts/RobotoMono-boldItalic.fntdata"/><Relationship Id="rId21" Type="http://schemas.openxmlformats.org/officeDocument/2006/relationships/slide" Target="slides/slide15.xml"/><Relationship Id="rId43" Type="http://schemas.openxmlformats.org/officeDocument/2006/relationships/font" Target="fonts/RobotoMono-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italic.fntdata"/><Relationship Id="rId16" Type="http://schemas.openxmlformats.org/officeDocument/2006/relationships/slide" Target="slides/slide10.xml"/><Relationship Id="rId38" Type="http://schemas.openxmlformats.org/officeDocument/2006/relationships/font" Target="fonts/Robo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46be5334eb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6be5334eb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None/>
            </a:pPr>
            <a:r>
              <a:rPr lang="en"/>
              <a:t>15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Questions for presentation:</a:t>
            </a:r>
            <a:endParaRPr/>
          </a:p>
          <a:p>
            <a:pPr indent="-298450" lvl="0" marL="457200" rtl="0" algn="l">
              <a:spcBef>
                <a:spcPts val="0"/>
              </a:spcBef>
              <a:spcAft>
                <a:spcPts val="0"/>
              </a:spcAft>
              <a:buSzPts val="1100"/>
              <a:buAutoNum type="arabicParenR"/>
            </a:pPr>
            <a:r>
              <a:rPr lang="en"/>
              <a:t>Gantt chart, show to end of project or is current fine? Or have another with a much bigger view of project with just milestones, then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f8d0b6af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f8d0b6af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Clr>
                <a:schemeClr val="dk1"/>
              </a:buClr>
              <a:buSzPts val="1100"/>
              <a:buFont typeface="Arial"/>
              <a:buNone/>
            </a:pPr>
            <a:r>
              <a:rPr lang="en">
                <a:solidFill>
                  <a:schemeClr val="dk1"/>
                </a:solidFill>
              </a:rPr>
              <a:t>30 seconds - 1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dont have a flat “one app” for the whole project, we divided into different applications and libraries. And each app will have its own </a:t>
            </a:r>
            <a:r>
              <a:rPr lang="en">
                <a:solidFill>
                  <a:schemeClr val="dk1"/>
                </a:solidFill>
              </a:rPr>
              <a:t>separate</a:t>
            </a:r>
            <a:r>
              <a:rPr lang="en">
                <a:solidFill>
                  <a:schemeClr val="dk1"/>
                </a:solidFill>
              </a:rPr>
              <a:t> MVC that is linked together by urls.py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Work in tandem without having to rely on each other for functionality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4f8d0b6bc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4f8d0b6bc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of the key modules is our project management application called “projects.” The file tree is shown here.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left 2 columns are all files generated by Django when you first create a </a:t>
            </a:r>
            <a:r>
              <a:rPr lang="en">
                <a:solidFill>
                  <a:schemeClr val="dk1"/>
                </a:solidFill>
              </a:rPr>
              <a:t>sub application</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each part contributes to the Model-View-Controller or MVC </a:t>
            </a:r>
            <a:r>
              <a:rPr lang="en">
                <a:solidFill>
                  <a:schemeClr val="dk1"/>
                </a:solidFill>
              </a:rPr>
              <a:t>paradigm</a:t>
            </a:r>
            <a:r>
              <a:rPr lang="en">
                <a:solidFill>
                  <a:schemeClr val="dk1"/>
                </a:solidFill>
              </a:rPr>
              <a:t> in one form or another.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 forms.py and views.py both contribute to the View aspect of MVC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right</a:t>
            </a:r>
            <a:r>
              <a:rPr lang="en">
                <a:solidFill>
                  <a:schemeClr val="dk1"/>
                </a:solidFill>
              </a:rPr>
              <a:t> side has 3 folders, all of which contain code-first database migrations managed by Django, HTML templates for views, and any static or fixed servable files for the user such as stylesheets, JavaScripts, logos, etc. respectively</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fef510b2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fef510b2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a more in-depth look at our core files for the projects app.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our models.py (first column) is our database models. Project is self-explanatory with </a:t>
            </a:r>
            <a:r>
              <a:rPr lang="en">
                <a:solidFill>
                  <a:schemeClr val="dk1"/>
                </a:solidFill>
              </a:rPr>
              <a:t>supporting Modification</a:t>
            </a:r>
            <a:r>
              <a:rPr lang="en">
                <a:solidFill>
                  <a:schemeClr val="dk1"/>
                </a:solidFill>
              </a:rPr>
              <a:t> and Revision history models for projects.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Urls.py (second column) is our routing controller to our different front-end views. Example: for the projects’ app’s index, we use “/projects”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the last column, views.py covers the different user interfaces. Again, the example for the index is a list view of all of the projects and uses the template “index.html” in the projects app folder.</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f8d0b6bc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f8d0b6bc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 this slide is the sitemap for registered users. All of the </a:t>
            </a:r>
            <a:r>
              <a:rPr lang="en">
                <a:solidFill>
                  <a:schemeClr val="dk1"/>
                </a:solidFill>
              </a:rPr>
              <a:t>views are tied to different applications</a:t>
            </a:r>
            <a:r>
              <a:rPr lang="en">
                <a:solidFill>
                  <a:schemeClr val="dk1"/>
                </a:solidFill>
              </a:rPr>
              <a:t> and libraries </a:t>
            </a:r>
            <a:r>
              <a:rPr lang="en">
                <a:solidFill>
                  <a:schemeClr val="dk1"/>
                </a:solidFill>
              </a:rPr>
              <a:t>and are</a:t>
            </a:r>
            <a:r>
              <a:rPr lang="en">
                <a:solidFill>
                  <a:schemeClr val="dk1"/>
                </a:solidFill>
              </a:rPr>
              <a:t> color coded. The </a:t>
            </a:r>
            <a:r>
              <a:rPr lang="en">
                <a:solidFill>
                  <a:schemeClr val="dk1"/>
                </a:solidFill>
              </a:rPr>
              <a:t>connections inbetween are made by </a:t>
            </a:r>
            <a:r>
              <a:rPr lang="en">
                <a:solidFill>
                  <a:schemeClr val="dk1"/>
                </a:solidFill>
              </a:rPr>
              <a:t>using URL configurations and user interfaces.</a:t>
            </a:r>
            <a:r>
              <a:rPr lang="en">
                <a:solidFill>
                  <a:schemeClr val="dk1"/>
                </a:solidFill>
              </a:rPr>
              <a:t> In orange or the bottom right, we see the project application’s views.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Now the other views. On the top left in red is the admin site, built in to Django (backend management)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Right of that, there’s the home page (which is also yellow, representing the landing page for the whole project)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Next in blue is the documentation app which has symbolic links to every page you see here that has documentation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Lastly, the 4 gray pages to the bottom-left are general use such as about, contact, and so on.</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4fef510b2c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4fef510b2c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4fef510b2c_3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4fef510b2c_3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fef510b2c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4fef510b2c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4fef510b2c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4fef510b2c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6be5334eb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6be5334eb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[Jasque]</a:t>
            </a:r>
            <a:endParaRPr/>
          </a:p>
          <a:p>
            <a:pPr indent="0" lvl="0" marL="0" rtl="0" algn="l">
              <a:spcBef>
                <a:spcPts val="0"/>
              </a:spcBef>
              <a:spcAft>
                <a:spcPts val="0"/>
              </a:spcAft>
              <a:buNone/>
            </a:pPr>
            <a:r>
              <a:rPr lang="en"/>
              <a:t>2 minutes tops - probably 1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With requirements and ou</a:t>
            </a:r>
            <a:r>
              <a:rPr lang="en"/>
              <a:t>r tech feasibility</a:t>
            </a:r>
            <a:r>
              <a:rPr lang="en"/>
              <a:t>, we have also gathered some risks</a:t>
            </a:r>
            <a:endParaRPr/>
          </a:p>
          <a:p>
            <a:pPr indent="0" lvl="0" marL="0" rtl="0" algn="l">
              <a:spcBef>
                <a:spcPts val="0"/>
              </a:spcBef>
              <a:spcAft>
                <a:spcPts val="0"/>
              </a:spcAft>
              <a:buNone/>
            </a:pPr>
            <a:r>
              <a:rPr lang="en"/>
              <a:t>= The first is that curve is too high - 25% The potential impact = high → if this happens, our solution is not intuitive and our client may reve</a:t>
            </a:r>
            <a:r>
              <a:rPr lang="en"/>
              <a:t>rt back.</a:t>
            </a:r>
            <a:endParaRPr/>
          </a:p>
          <a:p>
            <a:pPr indent="0" lvl="0" marL="0" rtl="0" algn="l">
              <a:spcBef>
                <a:spcPts val="0"/>
              </a:spcBef>
              <a:spcAft>
                <a:spcPts val="0"/>
              </a:spcAft>
              <a:buNone/>
            </a:pPr>
            <a:r>
              <a:rPr lang="en"/>
              <a:t>== Use </a:t>
            </a:r>
            <a:r>
              <a:rPr lang="en"/>
              <a:t>continuous</a:t>
            </a:r>
            <a:r>
              <a:rPr lang="en"/>
              <a:t> integration and </a:t>
            </a:r>
            <a:r>
              <a:rPr lang="en"/>
              <a:t>continuous</a:t>
            </a:r>
            <a:r>
              <a:rPr lang="en"/>
              <a:t> delivery -&gt; constantly release new versions </a:t>
            </a:r>
            <a:endParaRPr/>
          </a:p>
          <a:p>
            <a:pPr indent="0" lvl="0" marL="0" rtl="0" algn="l">
              <a:spcBef>
                <a:spcPts val="0"/>
              </a:spcBef>
              <a:spcAft>
                <a:spcPts val="0"/>
              </a:spcAft>
              <a:buNone/>
            </a:pPr>
            <a:r>
              <a:rPr lang="en"/>
              <a:t>== Get feedback with early prototypes</a:t>
            </a:r>
            <a:endParaRPr/>
          </a:p>
          <a:p>
            <a:pPr indent="0" lvl="0" marL="0" rtl="0" algn="l">
              <a:spcBef>
                <a:spcPts val="0"/>
              </a:spcBef>
              <a:spcAft>
                <a:spcPts val="0"/>
              </a:spcAft>
              <a:buNone/>
            </a:pPr>
            <a:r>
              <a:rPr lang="en"/>
              <a:t>= Next, common issue in software engineering is unknown or overlooked requirements - 10% - impact mid to high depending on the requirement level</a:t>
            </a:r>
            <a:endParaRPr/>
          </a:p>
          <a:p>
            <a:pPr indent="0" lvl="0" marL="0" rtl="0" algn="l">
              <a:spcBef>
                <a:spcPts val="0"/>
              </a:spcBef>
              <a:spcAft>
                <a:spcPts val="0"/>
              </a:spcAft>
              <a:buNone/>
            </a:pPr>
            <a:r>
              <a:rPr lang="en"/>
              <a:t>== Procedures to modify the Software Requirements Specifications after it is signed</a:t>
            </a:r>
            <a:endParaRPr/>
          </a:p>
          <a:p>
            <a:pPr indent="0" lvl="0" marL="0" rtl="0" algn="l">
              <a:spcBef>
                <a:spcPts val="0"/>
              </a:spcBef>
              <a:spcAft>
                <a:spcPts val="0"/>
              </a:spcAft>
              <a:buNone/>
            </a:pPr>
            <a:r>
              <a:rPr lang="en"/>
              <a:t>= Lastly, web app, can have security breach - 5% - mid to high → overcome with security </a:t>
            </a:r>
            <a:r>
              <a:rPr lang="en"/>
              <a:t>testing</a:t>
            </a:r>
            <a:endParaRPr/>
          </a:p>
          <a:p>
            <a:pPr indent="0" lvl="0" marL="0" rtl="0" algn="l">
              <a:spcBef>
                <a:spcPts val="0"/>
              </a:spcBef>
              <a:spcAft>
                <a:spcPts val="0"/>
              </a:spcAft>
              <a:buNone/>
            </a:pPr>
            <a:r>
              <a:rPr lang="en"/>
              <a:t>&lt;End&gt;</a:t>
            </a:r>
            <a:endParaRPr/>
          </a:p>
          <a:p>
            <a:pPr indent="0" lvl="0" marL="457200" rtl="0" algn="l">
              <a:lnSpc>
                <a:spcPct val="115000"/>
              </a:lnSpc>
              <a:spcBef>
                <a:spcPts val="0"/>
              </a:spcBef>
              <a:spcAft>
                <a:spcPts val="160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46be5334eb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46be5334eb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[Jasque]</a:t>
            </a:r>
            <a:endParaRPr/>
          </a:p>
          <a:p>
            <a:pPr indent="0" lvl="0" marL="0" rtl="0" algn="l">
              <a:spcBef>
                <a:spcPts val="0"/>
              </a:spcBef>
              <a:spcAft>
                <a:spcPts val="0"/>
              </a:spcAft>
              <a:buNone/>
            </a:pPr>
            <a:r>
              <a:rPr lang="en"/>
              <a:t>1 minute to 1:30</a:t>
            </a:r>
            <a:endParaRPr/>
          </a:p>
          <a:p>
            <a:pPr indent="0" lvl="0" marL="0" rtl="0" algn="l">
              <a:spcBef>
                <a:spcPts val="0"/>
              </a:spcBef>
              <a:spcAft>
                <a:spcPts val="0"/>
              </a:spcAft>
              <a:buNone/>
            </a:pPr>
            <a:r>
              <a:rPr lang="en"/>
              <a:t>= in red → this week</a:t>
            </a:r>
            <a:endParaRPr/>
          </a:p>
          <a:p>
            <a:pPr indent="0" lvl="0" marL="0" rtl="0" algn="l">
              <a:spcBef>
                <a:spcPts val="0"/>
              </a:spcBef>
              <a:spcAft>
                <a:spcPts val="0"/>
              </a:spcAft>
              <a:buNone/>
            </a:pPr>
            <a:r>
              <a:rPr lang="en"/>
              <a:t>= in yellow → personal milestones</a:t>
            </a:r>
            <a:endParaRPr/>
          </a:p>
          <a:p>
            <a:pPr indent="0" lvl="0" marL="0" rtl="0" algn="l">
              <a:spcBef>
                <a:spcPts val="0"/>
              </a:spcBef>
              <a:spcAft>
                <a:spcPts val="0"/>
              </a:spcAft>
              <a:buNone/>
            </a:pPr>
            <a:r>
              <a:rPr lang="en"/>
              <a:t>= on the left → are the previous previous tasks, completed in grey</a:t>
            </a:r>
            <a:endParaRPr/>
          </a:p>
          <a:p>
            <a:pPr indent="0" lvl="0" marL="0" rtl="0" algn="l">
              <a:spcBef>
                <a:spcPts val="0"/>
              </a:spcBef>
              <a:spcAft>
                <a:spcPts val="0"/>
              </a:spcAft>
              <a:buNone/>
            </a:pPr>
            <a:r>
              <a:rPr lang="en"/>
              <a:t>= in the middle → in green, are the assignments we are currently working on</a:t>
            </a:r>
            <a:endParaRPr/>
          </a:p>
          <a:p>
            <a:pPr indent="0" lvl="0" marL="0" rtl="0" algn="l">
              <a:spcBef>
                <a:spcPts val="0"/>
              </a:spcBef>
              <a:spcAft>
                <a:spcPts val="0"/>
              </a:spcAft>
              <a:buNone/>
            </a:pPr>
            <a:r>
              <a:rPr lang="en"/>
              <a:t>= on the right → are the future tasks.</a:t>
            </a:r>
            <a:endParaRPr/>
          </a:p>
          <a:p>
            <a:pPr indent="0" lvl="0" marL="0" rtl="0" algn="l">
              <a:spcBef>
                <a:spcPts val="0"/>
              </a:spcBef>
              <a:spcAft>
                <a:spcPts val="0"/>
              </a:spcAft>
              <a:buNone/>
            </a:pPr>
            <a:r>
              <a:rPr lang="en"/>
              <a:t>== in blue, are planned sprint items</a:t>
            </a:r>
            <a:endParaRPr/>
          </a:p>
          <a:p>
            <a:pPr indent="0" lvl="0" marL="0" rtl="0" algn="l">
              <a:spcBef>
                <a:spcPts val="0"/>
              </a:spcBef>
              <a:spcAft>
                <a:spcPts val="0"/>
              </a:spcAft>
              <a:buNone/>
            </a:pPr>
            <a:r>
              <a:rPr lang="en"/>
              <a:t>== in purple, are future capstone assignments</a:t>
            </a:r>
            <a:endParaRPr/>
          </a:p>
          <a:p>
            <a:pPr indent="0" lvl="0" marL="0" rtl="0" algn="l">
              <a:spcBef>
                <a:spcPts val="0"/>
              </a:spcBef>
              <a:spcAft>
                <a:spcPts val="0"/>
              </a:spcAft>
              <a:buNone/>
            </a:pPr>
            <a:r>
              <a:rPr lang="en"/>
              <a:t>&lt;end&gt;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Gantt chart</a:t>
            </a:r>
            <a:endParaRPr/>
          </a:p>
          <a:p>
            <a:pPr indent="0" lvl="0" marL="0" rtl="0" algn="l">
              <a:spcBef>
                <a:spcPts val="0"/>
              </a:spcBef>
              <a:spcAft>
                <a:spcPts val="0"/>
              </a:spcAft>
              <a:buNone/>
            </a:pPr>
            <a:r>
              <a:rPr lang="en"/>
              <a:t>Explain the chart better, resize the chart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Change color, red bad,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Use red to indicate maybe a problem atm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Color green where we are</a:t>
            </a:r>
            <a:endParaRPr/>
          </a:p>
          <a:p>
            <a:pPr indent="0" lvl="0" marL="0" rtl="0" algn="l">
              <a:spcBef>
                <a:spcPts val="0"/>
              </a:spcBef>
              <a:spcAft>
                <a:spcPts val="0"/>
              </a:spcAft>
              <a:buNone/>
            </a:pPr>
            <a:r>
              <a:rPr lang="en"/>
              <a:t>Yellow what we are doing</a:t>
            </a:r>
            <a:endParaRPr/>
          </a:p>
          <a:p>
            <a:pPr indent="0" lvl="0" marL="0" rtl="0" algn="l">
              <a:spcBef>
                <a:spcPts val="0"/>
              </a:spcBef>
              <a:spcAft>
                <a:spcPts val="0"/>
              </a:spcAft>
              <a:buNone/>
            </a:pPr>
            <a:r>
              <a:rPr lang="en"/>
              <a:t>Grey, yet to do</a:t>
            </a:r>
            <a:endParaRPr/>
          </a:p>
          <a:p>
            <a:pPr indent="0" lvl="0" marL="0" rtl="0" algn="l">
              <a:spcBef>
                <a:spcPts val="0"/>
              </a:spcBef>
              <a:spcAft>
                <a:spcPts val="0"/>
              </a:spcAft>
              <a:buNone/>
            </a:pPr>
            <a:r>
              <a:rPr lang="en"/>
              <a:t>Red for dead/late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col, duration, start, end, not useful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46be5334eb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46be5334eb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200">
                <a:solidFill>
                  <a:schemeClr val="dk1"/>
                </a:solidFill>
                <a:latin typeface="Roboto"/>
                <a:ea typeface="Roboto"/>
                <a:cs typeface="Roboto"/>
                <a:sym typeface="Roboto"/>
              </a:rPr>
              <a:t>[Colton]</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30 seconds</a:t>
            </a:r>
            <a:endParaRPr sz="1200">
              <a:solidFill>
                <a:schemeClr val="dk1"/>
              </a:solidFill>
              <a:latin typeface="Roboto"/>
              <a:ea typeface="Roboto"/>
              <a:cs typeface="Roboto"/>
              <a:sym typeface="Roboto"/>
            </a:endParaRPr>
          </a:p>
          <a:p>
            <a:pPr indent="-342900" lvl="0" marL="457200" rtl="0" algn="l">
              <a:lnSpc>
                <a:spcPct val="107916"/>
              </a:lnSpc>
              <a:spcBef>
                <a:spcPts val="800"/>
              </a:spcBef>
              <a:spcAft>
                <a:spcPts val="0"/>
              </a:spcAft>
              <a:buClr>
                <a:schemeClr val="dk1"/>
              </a:buClr>
              <a:buSzPts val="1800"/>
              <a:buFont typeface="Roboto"/>
              <a:buChar char="-"/>
            </a:pPr>
            <a:r>
              <a:rPr lang="en" sz="1800">
                <a:solidFill>
                  <a:schemeClr val="dk1"/>
                </a:solidFill>
                <a:latin typeface="Roboto"/>
                <a:ea typeface="Roboto"/>
                <a:cs typeface="Roboto"/>
                <a:sym typeface="Roboto"/>
              </a:rPr>
              <a:t>Hook/</a:t>
            </a:r>
            <a:r>
              <a:rPr lang="en" sz="1800">
                <a:solidFill>
                  <a:schemeClr val="dk1"/>
                </a:solidFill>
                <a:latin typeface="Roboto"/>
                <a:ea typeface="Roboto"/>
                <a:cs typeface="Roboto"/>
                <a:sym typeface="Roboto"/>
              </a:rPr>
              <a:t>Big picture</a:t>
            </a:r>
            <a:endParaRPr b="1" sz="1800">
              <a:solidFill>
                <a:schemeClr val="dk1"/>
              </a:solidFill>
              <a:latin typeface="Roboto"/>
              <a:ea typeface="Roboto"/>
              <a:cs typeface="Roboto"/>
              <a:sym typeface="Roboto"/>
            </a:endParaRPr>
          </a:p>
          <a:p>
            <a:pPr indent="0" lvl="0" marL="457200" rtl="0" algn="l">
              <a:lnSpc>
                <a:spcPct val="107916"/>
              </a:lnSpc>
              <a:spcBef>
                <a:spcPts val="800"/>
              </a:spcBef>
              <a:spcAft>
                <a:spcPts val="0"/>
              </a:spcAft>
              <a:buNone/>
            </a:pPr>
            <a:r>
              <a:rPr lang="en" sz="1400">
                <a:solidFill>
                  <a:schemeClr val="dk1"/>
                </a:solidFill>
                <a:latin typeface="Roboto"/>
                <a:ea typeface="Roboto"/>
                <a:cs typeface="Roboto"/>
                <a:sym typeface="Roboto"/>
              </a:rPr>
              <a:t>Nature is very important part of who we are as humans. It is our foundational responsibility to be stewards of mother nature. This planet is our home...</a:t>
            </a:r>
            <a:endParaRPr sz="1400">
              <a:solidFill>
                <a:schemeClr val="dk1"/>
              </a:solidFill>
              <a:latin typeface="Roboto"/>
              <a:ea typeface="Roboto"/>
              <a:cs typeface="Roboto"/>
              <a:sym typeface="Roboto"/>
            </a:endParaRPr>
          </a:p>
          <a:p>
            <a:pPr indent="-342900" lvl="0" marL="457200" rtl="0" algn="l">
              <a:lnSpc>
                <a:spcPct val="107916"/>
              </a:lnSpc>
              <a:spcBef>
                <a:spcPts val="800"/>
              </a:spcBef>
              <a:spcAft>
                <a:spcPts val="0"/>
              </a:spcAft>
              <a:buClr>
                <a:schemeClr val="dk1"/>
              </a:buClr>
              <a:buSzPts val="1800"/>
              <a:buFont typeface="Roboto"/>
              <a:buChar char="-"/>
            </a:pPr>
            <a:r>
              <a:rPr lang="en" sz="1800">
                <a:solidFill>
                  <a:schemeClr val="dk1"/>
                </a:solidFill>
                <a:latin typeface="Roboto"/>
                <a:ea typeface="Roboto"/>
                <a:cs typeface="Roboto"/>
                <a:sym typeface="Roboto"/>
              </a:rPr>
              <a:t>CPCESU</a:t>
            </a:r>
            <a:endParaRPr sz="18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000">
                <a:solidFill>
                  <a:schemeClr val="dk1"/>
                </a:solidFill>
                <a:latin typeface="Roboto"/>
                <a:ea typeface="Roboto"/>
                <a:cs typeface="Roboto"/>
                <a:sym typeface="Roboto"/>
              </a:rPr>
              <a:t>	</a:t>
            </a:r>
            <a:r>
              <a:rPr lang="en" sz="1400">
                <a:solidFill>
                  <a:schemeClr val="dk1"/>
                </a:solidFill>
                <a:latin typeface="Roboto"/>
                <a:ea typeface="Roboto"/>
                <a:cs typeface="Roboto"/>
                <a:sym typeface="Roboto"/>
              </a:rPr>
              <a:t>The Colorado plateau fosters this love  and stewardship by supporting and maintaining ecological projects across the SW. They act as an intermediary between various Federal and non federal agencies to provide project projection and statistics as well as maintain current projects with what they refer to as  ‘modifications’. </a:t>
            </a:r>
            <a:endParaRPr sz="1400">
              <a:solidFill>
                <a:schemeClr val="dk1"/>
              </a:solidFill>
              <a:latin typeface="Roboto"/>
              <a:ea typeface="Roboto"/>
              <a:cs typeface="Roboto"/>
              <a:sym typeface="Roboto"/>
            </a:endParaRPr>
          </a:p>
          <a:p>
            <a:pPr indent="-342900" lvl="0" marL="457200" rtl="0" algn="l">
              <a:lnSpc>
                <a:spcPct val="107916"/>
              </a:lnSpc>
              <a:spcBef>
                <a:spcPts val="800"/>
              </a:spcBef>
              <a:spcAft>
                <a:spcPts val="0"/>
              </a:spcAft>
              <a:buClr>
                <a:schemeClr val="dk1"/>
              </a:buClr>
              <a:buSzPts val="1800"/>
              <a:buFont typeface="Roboto"/>
              <a:buChar char="-"/>
            </a:pPr>
            <a:r>
              <a:rPr lang="en" sz="1800">
                <a:solidFill>
                  <a:schemeClr val="dk1"/>
                </a:solidFill>
                <a:latin typeface="Roboto"/>
                <a:ea typeface="Roboto"/>
                <a:cs typeface="Roboto"/>
                <a:sym typeface="Roboto"/>
              </a:rPr>
              <a:t>Specifics</a:t>
            </a:r>
            <a:endParaRPr sz="18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000">
                <a:solidFill>
                  <a:schemeClr val="dk1"/>
                </a:solidFill>
                <a:latin typeface="Roboto"/>
                <a:ea typeface="Roboto"/>
                <a:cs typeface="Roboto"/>
                <a:sym typeface="Roboto"/>
              </a:rPr>
              <a:t>	</a:t>
            </a:r>
            <a:r>
              <a:rPr lang="en" sz="1400">
                <a:solidFill>
                  <a:schemeClr val="dk1"/>
                </a:solidFill>
                <a:latin typeface="Roboto"/>
                <a:ea typeface="Roboto"/>
                <a:cs typeface="Roboto"/>
                <a:sym typeface="Roboto"/>
              </a:rPr>
              <a:t>To do this, the Colorado Plateau gets dozens of project proposals, hundreds of modifications, and millions of dollars each year to </a:t>
            </a:r>
            <a:r>
              <a:rPr lang="en" sz="1400">
                <a:solidFill>
                  <a:schemeClr val="dk1"/>
                </a:solidFill>
                <a:highlight>
                  <a:srgbClr val="FFFF00"/>
                </a:highlight>
                <a:latin typeface="Roboto"/>
                <a:ea typeface="Roboto"/>
                <a:cs typeface="Roboto"/>
                <a:sym typeface="Roboto"/>
              </a:rPr>
              <a:t>setup, organize, fund, track, and archive </a:t>
            </a:r>
            <a:r>
              <a:rPr lang="en" sz="1400">
                <a:solidFill>
                  <a:schemeClr val="dk1"/>
                </a:solidFill>
                <a:latin typeface="Roboto"/>
                <a:ea typeface="Roboto"/>
                <a:cs typeface="Roboto"/>
                <a:sym typeface="Roboto"/>
              </a:rPr>
              <a:t>these  projects. </a:t>
            </a:r>
            <a:r>
              <a:rPr lang="en" sz="1400">
                <a:solidFill>
                  <a:schemeClr val="dk1"/>
                </a:solidFill>
                <a:latin typeface="Roboto"/>
                <a:ea typeface="Roboto"/>
                <a:cs typeface="Roboto"/>
                <a:sym typeface="Roboto"/>
              </a:rPr>
              <a:t>They accomplish this by utilizing data from past projects. Their current project management system is hindering their ability to work effectively. </a:t>
            </a:r>
            <a:endParaRPr sz="14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The CPCESU is a government agency which organizes federal agencies and Native, state, and local governments with non-governmental organizations and universities to complete a variety of conservation projects from investigating archeology sites to conducting zoological surveys. </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All of this helps preserve the nature and history of the Amercian Southwest, allowing us to learn more about the impacts we have our fragile ecosystem&lt;move up wide to specfic&gt;</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To do this, the CPCESU gets dozens of project proposals, hundreds of modifications, and millions of dollars each year to </a:t>
            </a:r>
            <a:r>
              <a:rPr lang="en" sz="1200">
                <a:solidFill>
                  <a:schemeClr val="dk1"/>
                </a:solidFill>
                <a:highlight>
                  <a:srgbClr val="FFFF00"/>
                </a:highlight>
                <a:latin typeface="Roboto"/>
                <a:ea typeface="Roboto"/>
                <a:cs typeface="Roboto"/>
                <a:sym typeface="Roboto"/>
              </a:rPr>
              <a:t>setup, organize, fund, track, and archive </a:t>
            </a:r>
            <a:r>
              <a:rPr lang="en" sz="1200">
                <a:solidFill>
                  <a:schemeClr val="dk1"/>
                </a:solidFill>
                <a:latin typeface="Roboto"/>
                <a:ea typeface="Roboto"/>
                <a:cs typeface="Roboto"/>
                <a:sym typeface="Roboto"/>
              </a:rPr>
              <a:t>these projects. </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Which is common thing for organizations to do, and each organization is going to have their own system to manage their projects, whether it’s formalized or not</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CPCESU is a part of a national consortium that is focused on assisting organizations, like the National Park Service and the Bureau of Land Management,</a:t>
            </a:r>
            <a:r>
              <a:rPr lang="en">
                <a:solidFill>
                  <a:schemeClr val="dk1"/>
                </a:solidFill>
              </a:rPr>
              <a:t> draft projects to be done by university professors and students, connecting these organizations with subject matter experts </a:t>
            </a:r>
            <a:r>
              <a:rPr lang="en"/>
              <a:t>if need be, and providing a legal contract stating how these projects are to be completed, tracking these projects until they are completed, and transferring the funding for these projects over from the organization to the budget for the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something that a bunch of organizations do, make take projects, assign them, and track them throughout their lifetime, given them a budget to work with, and each of their management schemes cater their particular needs and niches. Even we in software dev use other tools to help us track the projects we are working 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Old Rough Slide content:</a:t>
            </a:r>
            <a:endParaRPr/>
          </a:p>
          <a:p>
            <a:pPr indent="0" lvl="0" marL="0" rtl="0" algn="l">
              <a:lnSpc>
                <a:spcPct val="100000"/>
              </a:lnSpc>
              <a:spcBef>
                <a:spcPts val="0"/>
              </a:spcBef>
              <a:spcAft>
                <a:spcPts val="0"/>
              </a:spcAft>
              <a:buNone/>
            </a:pPr>
            <a:r>
              <a:rPr lang="en"/>
              <a:t>Colorado Platue Coorperative Ecosystem Studies UnitIn they help connect federal agencies and organizations that want to have a project that does a ecological studies etc,  with experts for various projects and connect them, establishes a contract between the two, distributes funds accordingly, and tracks the project throughout it’s life</a:t>
            </a:r>
            <a:endParaRPr/>
          </a:p>
          <a:p>
            <a:pPr indent="0" lvl="0" marL="0" rtl="0" algn="l">
              <a:lnSpc>
                <a:spcPct val="100000"/>
              </a:lnSpc>
              <a:spcBef>
                <a:spcPts val="1600"/>
              </a:spcBef>
              <a:spcAft>
                <a:spcPts val="0"/>
              </a:spcAft>
              <a:buClr>
                <a:schemeClr val="dk1"/>
              </a:buClr>
              <a:buSzPts val="1100"/>
              <a:buFont typeface="Arial"/>
              <a:buNone/>
            </a:pPr>
            <a:r>
              <a:rPr b="1" lang="en">
                <a:solidFill>
                  <a:schemeClr val="dk1"/>
                </a:solidFill>
              </a:rPr>
              <a:t>CPCESU:</a:t>
            </a:r>
            <a:endParaRPr b="1">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 CPCESU is a derivative of the CESU which a national organization which is spread among many different biogeographical areas of the US. The CPCESU is hosted by NAU with Dr. Todd Chaudhry as the Research Coordinator and Laurie Thom as the Program Coordinator. They are going to be the main users for our end product. </a:t>
            </a:r>
            <a:r>
              <a:rPr lang="en">
                <a:solidFill>
                  <a:srgbClr val="FF0000"/>
                </a:solidFill>
              </a:rPr>
              <a:t>Both of them help many different federal agencies come up with a viable ecological project plans based on past project experience and statistics.</a:t>
            </a:r>
            <a:r>
              <a:rPr lang="en">
                <a:solidFill>
                  <a:schemeClr val="dk1"/>
                </a:solidFill>
              </a:rPr>
              <a:t> </a:t>
            </a:r>
            <a:r>
              <a:rPr lang="en">
                <a:solidFill>
                  <a:srgbClr val="FF0000"/>
                </a:solidFill>
              </a:rPr>
              <a:t>The Colorado Plateau helps other federal agencies work on ecological projects. Whether that's studies, help building and maintaining a trail, or ecological investigations.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46be5334eb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46be5334eb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[Colton]</a:t>
            </a:r>
            <a:endParaRPr>
              <a:solidFill>
                <a:schemeClr val="dk1"/>
              </a:solidFill>
            </a:endParaRPr>
          </a:p>
          <a:p>
            <a:pPr indent="0" lvl="0" marL="0" rtl="0" algn="l">
              <a:spcBef>
                <a:spcPts val="0"/>
              </a:spcBef>
              <a:spcAft>
                <a:spcPts val="0"/>
              </a:spcAft>
              <a:buNone/>
            </a:pPr>
            <a:r>
              <a:rPr lang="en">
                <a:solidFill>
                  <a:schemeClr val="dk1"/>
                </a:solidFill>
              </a:rPr>
              <a:t>This can be rolled out to other CPCESU’s as they also have this same problem</a:t>
            </a:r>
            <a:endParaRPr>
              <a:solidFill>
                <a:schemeClr val="dk1"/>
              </a:solidFill>
            </a:endParaRPr>
          </a:p>
          <a:p>
            <a:pPr indent="0" lvl="0" marL="0" rtl="0" algn="l">
              <a:spcBef>
                <a:spcPts val="0"/>
              </a:spcBef>
              <a:spcAft>
                <a:spcPts val="0"/>
              </a:spcAft>
              <a:buNone/>
            </a:pPr>
            <a:r>
              <a:rPr lang="en">
                <a:solidFill>
                  <a:schemeClr val="dk1"/>
                </a:solidFill>
              </a:rPr>
              <a:t>1:30</a:t>
            </a:r>
            <a:endParaRPr>
              <a:solidFill>
                <a:schemeClr val="dk1"/>
              </a:solidFill>
            </a:endParaRPr>
          </a:p>
          <a:p>
            <a:pPr indent="-298450" lvl="0" marL="457200" rtl="0" algn="l">
              <a:spcBef>
                <a:spcPts val="0"/>
              </a:spcBef>
              <a:spcAft>
                <a:spcPts val="0"/>
              </a:spcAft>
              <a:buClr>
                <a:srgbClr val="FF0000"/>
              </a:buClr>
              <a:buSzPts val="1100"/>
              <a:buChar char="-"/>
            </a:pPr>
            <a:r>
              <a:rPr lang="en">
                <a:solidFill>
                  <a:srgbClr val="FF0000"/>
                </a:solidFill>
              </a:rPr>
              <a:t>Take opposite of intro, funnel out from solution, problem, cpcesu, to world impact</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This may become national system</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So as ECOders, we’re gonna provide the CPCESU with the ability to work on things that matter, such as project statistics, and predictions to help them with future projects. They shouldn’t be wasting their time on scouring an ad hoc database.</a:t>
            </a:r>
            <a:endParaRPr>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rgbClr val="FF0000"/>
              </a:buClr>
              <a:buSzPts val="1100"/>
              <a:buChar char="-"/>
            </a:pPr>
            <a:r>
              <a:rPr lang="en">
                <a:solidFill>
                  <a:srgbClr val="FF0000"/>
                </a:solidFill>
              </a:rPr>
              <a:t>Project management system</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Project reporting, querying, and statistics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Reduce paper waste</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Decrease lost work hours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Uniformed system and processes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Validation of data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46d4dd630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46d4dd630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None/>
            </a:pPr>
            <a:r>
              <a:rPr lang="en"/>
              <a:t>15 seconds</a:t>
            </a:r>
            <a:endParaRPr/>
          </a:p>
          <a:p>
            <a:pPr indent="0" lvl="0" marL="0" rtl="0" algn="l">
              <a:spcBef>
                <a:spcPts val="0"/>
              </a:spcBef>
              <a:spcAft>
                <a:spcPts val="0"/>
              </a:spcAft>
              <a:buNone/>
            </a:pPr>
            <a:r>
              <a:rPr lang="en"/>
              <a:t>BROADER IMPACT TO THE REST OF CPCESU</a:t>
            </a:r>
            <a:endParaRPr/>
          </a:p>
          <a:p>
            <a:pPr indent="-298450" lvl="0" marL="457200" rtl="0" algn="l">
              <a:spcBef>
                <a:spcPts val="0"/>
              </a:spcBef>
              <a:spcAft>
                <a:spcPts val="0"/>
              </a:spcAft>
              <a:buClr>
                <a:srgbClr val="FF0000"/>
              </a:buClr>
              <a:buSzPts val="1100"/>
              <a:buChar char="-"/>
            </a:pPr>
            <a:r>
              <a:rPr lang="en">
                <a:solidFill>
                  <a:srgbClr val="FF0000"/>
                </a:solidFill>
              </a:rPr>
              <a:t>This may become national system</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So as ECOders, we’re gonna provide the CPCESU with the ability to work on things that matter, such as project statistics, and predictions to help them with future projects. They shouldn’t be wasting their time on scouring an ad hoc database.</a:t>
            </a:r>
            <a:endParaRPr>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rgbClr val="FF0000"/>
              </a:buClr>
              <a:buSzPts val="1100"/>
              <a:buChar char="-"/>
            </a:pPr>
            <a:r>
              <a:rPr lang="en">
                <a:solidFill>
                  <a:srgbClr val="FF0000"/>
                </a:solidFill>
              </a:rPr>
              <a:t>Project management system</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Project reporting, querying, and statistics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Reduce paper waste</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Decrease lost work hours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Uniformed system and processes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Validation of data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46be3d28f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46be3d28f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[Colton]</a:t>
            </a:r>
            <a:endParaRPr/>
          </a:p>
          <a:p>
            <a:pPr indent="0" lvl="0" marL="0" rtl="0" algn="l">
              <a:spcBef>
                <a:spcPts val="0"/>
              </a:spcBef>
              <a:spcAft>
                <a:spcPts val="0"/>
              </a:spcAft>
              <a:buClr>
                <a:schemeClr val="dk1"/>
              </a:buClr>
              <a:buSzPts val="1100"/>
              <a:buFont typeface="Arial"/>
              <a:buNone/>
            </a:pPr>
            <a:r>
              <a:rPr lang="en"/>
              <a:t>30 seconds top</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509fb34c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509fb34c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0a49352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0a49352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50a493525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50a493525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50a493525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50a493525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470347fc38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70347fc38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[Remy]</a:t>
            </a:r>
            <a:endParaRPr/>
          </a:p>
          <a:p>
            <a:pPr indent="0" lvl="0" marL="0" rtl="0" algn="l">
              <a:spcBef>
                <a:spcPts val="0"/>
              </a:spcBef>
              <a:spcAft>
                <a:spcPts val="0"/>
              </a:spcAft>
              <a:buNone/>
            </a:pPr>
            <a:r>
              <a:rPr lang="en"/>
              <a:t>1 minute to 1:30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Gantt chart</a:t>
            </a:r>
            <a:endParaRPr/>
          </a:p>
          <a:p>
            <a:pPr indent="0" lvl="0" marL="0" rtl="0" algn="l">
              <a:spcBef>
                <a:spcPts val="0"/>
              </a:spcBef>
              <a:spcAft>
                <a:spcPts val="0"/>
              </a:spcAft>
              <a:buNone/>
            </a:pPr>
            <a:r>
              <a:rPr lang="en"/>
              <a:t>Explain the chart better, resize the chart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Change color, red bad,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Use red to indicate maybe a problem atm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Color green where we are</a:t>
            </a:r>
            <a:endParaRPr/>
          </a:p>
          <a:p>
            <a:pPr indent="0" lvl="0" marL="0" rtl="0" algn="l">
              <a:spcBef>
                <a:spcPts val="0"/>
              </a:spcBef>
              <a:spcAft>
                <a:spcPts val="0"/>
              </a:spcAft>
              <a:buNone/>
            </a:pPr>
            <a:r>
              <a:rPr lang="en"/>
              <a:t>Yellow what we are doing</a:t>
            </a:r>
            <a:endParaRPr/>
          </a:p>
          <a:p>
            <a:pPr indent="0" lvl="0" marL="0" rtl="0" algn="l">
              <a:spcBef>
                <a:spcPts val="0"/>
              </a:spcBef>
              <a:spcAft>
                <a:spcPts val="0"/>
              </a:spcAft>
              <a:buNone/>
            </a:pPr>
            <a:r>
              <a:rPr lang="en"/>
              <a:t>Grey, yet to do</a:t>
            </a:r>
            <a:endParaRPr/>
          </a:p>
          <a:p>
            <a:pPr indent="0" lvl="0" marL="0" rtl="0" algn="l">
              <a:spcBef>
                <a:spcPts val="0"/>
              </a:spcBef>
              <a:spcAft>
                <a:spcPts val="0"/>
              </a:spcAft>
              <a:buNone/>
            </a:pPr>
            <a:r>
              <a:rPr lang="en"/>
              <a:t>Red for dead/late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col, duration, start, end, not useful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fef510b2c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fef510b2c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fef510b2c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4fef510b2c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6d4dd63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6d4dd63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[Colton]</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Clr>
                <a:schemeClr val="dk1"/>
              </a:buClr>
              <a:buSzPts val="1100"/>
              <a:buFont typeface="Arial"/>
              <a:buNone/>
            </a:pPr>
            <a:r>
              <a:rPr lang="en" sz="1200">
                <a:solidFill>
                  <a:schemeClr val="dk1"/>
                </a:solidFill>
                <a:latin typeface="Roboto"/>
                <a:ea typeface="Roboto"/>
                <a:cs typeface="Roboto"/>
                <a:sym typeface="Roboto"/>
              </a:rPr>
              <a:t>30 seconds</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Clr>
                <a:schemeClr val="dk1"/>
              </a:buClr>
              <a:buSzPts val="1100"/>
              <a:buFont typeface="Arial"/>
              <a:buNone/>
            </a:pPr>
            <a:r>
              <a:rPr lang="en" sz="1200">
                <a:solidFill>
                  <a:schemeClr val="dk1"/>
                </a:solidFill>
                <a:latin typeface="Roboto"/>
                <a:ea typeface="Roboto"/>
                <a:cs typeface="Roboto"/>
                <a:sym typeface="Roboto"/>
              </a:rPr>
              <a:t>Since their founding, they have used an off-the-cuff approach to project management using </a:t>
            </a:r>
            <a:endParaRPr sz="1200">
              <a:solidFill>
                <a:schemeClr val="dk1"/>
              </a:solidFill>
              <a:latin typeface="Roboto"/>
              <a:ea typeface="Roboto"/>
              <a:cs typeface="Roboto"/>
              <a:sym typeface="Roboto"/>
            </a:endParaRPr>
          </a:p>
          <a:p>
            <a:pPr indent="-304800" lvl="0" marL="457200" rtl="0" algn="l">
              <a:lnSpc>
                <a:spcPct val="107916"/>
              </a:lnSpc>
              <a:spcBef>
                <a:spcPts val="800"/>
              </a:spcBef>
              <a:spcAft>
                <a:spcPts val="0"/>
              </a:spcAft>
              <a:buClr>
                <a:schemeClr val="dk1"/>
              </a:buClr>
              <a:buSzPts val="1200"/>
              <a:buFont typeface="Roboto"/>
              <a:buChar char="●"/>
            </a:pPr>
            <a:r>
              <a:rPr lang="en" sz="1200">
                <a:solidFill>
                  <a:schemeClr val="dk1"/>
                </a:solidFill>
                <a:latin typeface="Roboto"/>
                <a:ea typeface="Roboto"/>
                <a:cs typeface="Roboto"/>
                <a:sym typeface="Roboto"/>
              </a:rPr>
              <a:t>Email to setup and update the projects</a:t>
            </a:r>
            <a:endParaRPr sz="1200">
              <a:solidFill>
                <a:schemeClr val="dk1"/>
              </a:solidFill>
              <a:latin typeface="Roboto"/>
              <a:ea typeface="Roboto"/>
              <a:cs typeface="Roboto"/>
              <a:sym typeface="Roboto"/>
            </a:endParaRPr>
          </a:p>
          <a:p>
            <a:pPr indent="-304800" lvl="0" marL="457200" rtl="0" algn="l">
              <a:lnSpc>
                <a:spcPct val="107916"/>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Microsoft Excel to track the projects</a:t>
            </a:r>
            <a:endParaRPr sz="1200">
              <a:solidFill>
                <a:schemeClr val="dk1"/>
              </a:solidFill>
              <a:latin typeface="Roboto"/>
              <a:ea typeface="Roboto"/>
              <a:cs typeface="Roboto"/>
              <a:sym typeface="Roboto"/>
            </a:endParaRPr>
          </a:p>
          <a:p>
            <a:pPr indent="-304800" lvl="0" marL="457200" rtl="0" algn="l">
              <a:lnSpc>
                <a:spcPct val="107916"/>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Microsoft Access database to archive the projects</a:t>
            </a:r>
            <a:endParaRPr sz="1200">
              <a:solidFill>
                <a:schemeClr val="dk1"/>
              </a:solidFill>
              <a:latin typeface="Roboto"/>
              <a:ea typeface="Roboto"/>
              <a:cs typeface="Roboto"/>
              <a:sym typeface="Roboto"/>
            </a:endParaRPr>
          </a:p>
          <a:p>
            <a:pPr indent="-304800" lvl="0" marL="457200" rtl="0" algn="l">
              <a:lnSpc>
                <a:spcPct val="107916"/>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Shared file system to store the documents of the projects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4fef510b2c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4fef510b2c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46be5334e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6be5334e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[Remy]</a:t>
            </a:r>
            <a:endParaRPr/>
          </a:p>
          <a:p>
            <a:pPr indent="0" lvl="0" marL="0" rtl="0" algn="l">
              <a:spcBef>
                <a:spcPts val="0"/>
              </a:spcBef>
              <a:spcAft>
                <a:spcPts val="0"/>
              </a:spcAft>
              <a:buNone/>
            </a:pPr>
            <a:r>
              <a:rPr lang="en"/>
              <a:t>= Using techs, this is their </a:t>
            </a:r>
            <a:r>
              <a:rPr lang="en"/>
              <a:t>current</a:t>
            </a:r>
            <a:r>
              <a:rPr lang="en"/>
              <a:t> project workflow at a glance&lt;pause&gt;</a:t>
            </a:r>
            <a:endParaRPr/>
          </a:p>
          <a:p>
            <a:pPr indent="0" lvl="0" marL="0" rtl="0" algn="l">
              <a:spcBef>
                <a:spcPts val="0"/>
              </a:spcBef>
              <a:spcAft>
                <a:spcPts val="0"/>
              </a:spcAft>
              <a:buNone/>
            </a:pPr>
            <a:r>
              <a:rPr lang="en"/>
              <a:t>= First fed agency proposes a new project and a non-federal organization is found</a:t>
            </a:r>
            <a:endParaRPr/>
          </a:p>
          <a:p>
            <a:pPr indent="0" lvl="0" marL="0" rtl="0" algn="l">
              <a:spcBef>
                <a:spcPts val="0"/>
              </a:spcBef>
              <a:spcAft>
                <a:spcPts val="0"/>
              </a:spcAft>
              <a:buNone/>
            </a:pPr>
            <a:r>
              <a:rPr lang="en"/>
              <a:t>= The contract is drafted and passed back and forth between fed, non-fed, and CPCESU till it is final</a:t>
            </a:r>
            <a:endParaRPr/>
          </a:p>
          <a:p>
            <a:pPr indent="0" lvl="0" marL="0" rtl="0" algn="l">
              <a:spcBef>
                <a:spcPts val="0"/>
              </a:spcBef>
              <a:spcAft>
                <a:spcPts val="0"/>
              </a:spcAft>
              <a:buNone/>
            </a:pPr>
            <a:r>
              <a:rPr lang="en"/>
              <a:t>= Once the contract is signed by both fed and non-gov parties, work starts</a:t>
            </a:r>
            <a:endParaRPr/>
          </a:p>
          <a:p>
            <a:pPr indent="0" lvl="0" marL="0" rtl="0" algn="l">
              <a:spcBef>
                <a:spcPts val="0"/>
              </a:spcBef>
              <a:spcAft>
                <a:spcPts val="0"/>
              </a:spcAft>
              <a:buNone/>
            </a:pPr>
            <a:r>
              <a:rPr lang="en"/>
              <a:t>= Our client tracks the project including any modifications</a:t>
            </a:r>
            <a:endParaRPr/>
          </a:p>
          <a:p>
            <a:pPr indent="0" lvl="0" marL="0" rtl="0" algn="l">
              <a:spcBef>
                <a:spcPts val="0"/>
              </a:spcBef>
              <a:spcAft>
                <a:spcPts val="0"/>
              </a:spcAft>
              <a:buNone/>
            </a:pPr>
            <a:r>
              <a:rPr lang="en"/>
              <a:t>= Once a project is terminated, a final report is created by non-fed org and shared with fed agency and Colorado Plateau</a:t>
            </a:r>
            <a:endParaRPr/>
          </a:p>
          <a:p>
            <a:pPr indent="0" lvl="0" marL="0" rtl="0" algn="l">
              <a:spcBef>
                <a:spcPts val="0"/>
              </a:spcBef>
              <a:spcAft>
                <a:spcPts val="0"/>
              </a:spcAft>
              <a:buNone/>
            </a:pPr>
            <a:r>
              <a:rPr lang="en"/>
              <a:t>= Lastly, the project is archived and used for reporting &lt;end&gt;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6f8fff85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6f8fff85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[Remy]</a:t>
            </a:r>
            <a:endParaRPr/>
          </a:p>
          <a:p>
            <a:pPr indent="0" lvl="0" marL="0" rtl="0" algn="l">
              <a:spcBef>
                <a:spcPts val="0"/>
              </a:spcBef>
              <a:spcAft>
                <a:spcPts val="0"/>
              </a:spcAft>
              <a:buNone/>
            </a:pPr>
            <a:r>
              <a:rPr lang="en"/>
              <a:t>= From the current project management system, we have summarized the problems at each step into one or two words each&lt;pause&gt;</a:t>
            </a:r>
            <a:endParaRPr/>
          </a:p>
          <a:p>
            <a:pPr indent="0" lvl="0" marL="0" rtl="0" algn="l">
              <a:spcBef>
                <a:spcPts val="0"/>
              </a:spcBef>
              <a:spcAft>
                <a:spcPts val="0"/>
              </a:spcAft>
              <a:buNone/>
            </a:pPr>
            <a:r>
              <a:rPr lang="en"/>
              <a:t>= Overall</a:t>
            </a:r>
            <a:r>
              <a:rPr lang="en">
                <a:solidFill>
                  <a:schemeClr val="dk1"/>
                </a:solidFill>
              </a:rPr>
              <a:t> tracking the projects, especially modifications,</a:t>
            </a:r>
            <a:r>
              <a:rPr lang="en"/>
              <a:t> are the crux of our client’s problems (</a:t>
            </a:r>
            <a:r>
              <a:rPr lang="en"/>
              <a:t>shown in yellow)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Modifications are usually adding or removing time, money, and/or personnel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biggest problem is tens of millions of dollars going unreported due to bad tracking and reporting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Instead of reporting to NAU 50% overhead, there’s only a 17.5% indirect rate</a:t>
            </a:r>
            <a:endParaRPr>
              <a:solidFill>
                <a:schemeClr val="dk1"/>
              </a:solidFill>
            </a:endParaRPr>
          </a:p>
          <a:p>
            <a:pPr indent="0" lvl="0" marL="0" rtl="0" algn="l">
              <a:spcBef>
                <a:spcPts val="0"/>
              </a:spcBef>
              <a:spcAft>
                <a:spcPts val="0"/>
              </a:spcAft>
              <a:buNone/>
            </a:pPr>
            <a:r>
              <a:rPr lang="en">
                <a:solidFill>
                  <a:schemeClr val="dk1"/>
                </a:solidFill>
              </a:rPr>
              <a:t>= This can impact whether or not NAU wants to host the organization in the future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6be5334e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6be5334e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None/>
            </a:pPr>
            <a:r>
              <a:rPr lang="en"/>
              <a:t>30 seconds - 1 minute</a:t>
            </a:r>
            <a:endParaRPr/>
          </a:p>
          <a:p>
            <a:pPr indent="0" lvl="0" marL="0" rtl="0" algn="l">
              <a:spcBef>
                <a:spcPts val="0"/>
              </a:spcBef>
              <a:spcAft>
                <a:spcPts val="0"/>
              </a:spcAft>
              <a:buNone/>
            </a:pPr>
            <a:r>
              <a:rPr lang="en"/>
              <a:t>The solution will be a secure web application built with Django with a PostgreSQL database that will track projects throughout their lifetime, archiving them when they are closed and disallowing edits 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Hosted on 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web framework</a:t>
            </a:r>
            <a:endParaRPr/>
          </a:p>
          <a:p>
            <a:pPr indent="0" lvl="0" marL="0" rtl="0" algn="l">
              <a:spcBef>
                <a:spcPts val="0"/>
              </a:spcBef>
              <a:spcAft>
                <a:spcPts val="0"/>
              </a:spcAft>
              <a:buNone/>
            </a:pPr>
            <a:r>
              <a:rPr lang="en"/>
              <a:t>!!!!!!!!!!!!!!!!!!!!!!!!!!!!!!Number the slides!!!!!!!!!!!!!!!!!!!!!</a:t>
            </a:r>
            <a:endParaRPr/>
          </a:p>
          <a:p>
            <a:pPr indent="0" lvl="0" marL="0" rtl="0" algn="l">
              <a:spcBef>
                <a:spcPts val="0"/>
              </a:spcBef>
              <a:spcAft>
                <a:spcPts val="0"/>
              </a:spcAft>
              <a:buNone/>
            </a:pPr>
            <a:r>
              <a:rPr lang="en"/>
              <a:t>Key words to solve the various stakeholder problems</a:t>
            </a:r>
            <a:endParaRPr/>
          </a:p>
          <a:p>
            <a:pPr indent="0" lvl="0" marL="0" rtl="0" algn="l">
              <a:spcBef>
                <a:spcPts val="0"/>
              </a:spcBef>
              <a:spcAft>
                <a:spcPts val="0"/>
              </a:spcAft>
              <a:buNone/>
            </a:pPr>
            <a:r>
              <a:rPr lang="en"/>
              <a:t>Where in solution addressing key works in previous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Should be clear in mapping the problem to the solution with keywords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6be5334e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6be5334e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[Jasque]</a:t>
            </a:r>
            <a:endParaRPr/>
          </a:p>
          <a:p>
            <a:pPr indent="0" lvl="0" marL="0" rtl="0" algn="l">
              <a:spcBef>
                <a:spcPts val="0"/>
              </a:spcBef>
              <a:spcAft>
                <a:spcPts val="0"/>
              </a:spcAft>
              <a:buNone/>
            </a:pPr>
            <a:r>
              <a:rPr lang="en"/>
              <a:t>As a &lt;user type&gt;, I want &lt;some goal&gt; so that &lt;some reason&gt;</a:t>
            </a:r>
            <a:endParaRPr/>
          </a:p>
          <a:p>
            <a:pPr indent="0" lvl="0" marL="0" rtl="0" algn="l">
              <a:spcBef>
                <a:spcPts val="0"/>
              </a:spcBef>
              <a:spcAft>
                <a:spcPts val="0"/>
              </a:spcAft>
              <a:buNone/>
            </a:pPr>
            <a:r>
              <a:t/>
            </a:r>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I understand, at a glance, what the project status is</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Database stays updated</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common errors are not made</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I don’t have to type in all of the data</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I can inform organizations what they have done and to report to upper management</a:t>
            </a:r>
            <a:endParaRPr sz="2000">
              <a:solidFill>
                <a:schemeClr val="dk2"/>
              </a:solidFill>
              <a:highlight>
                <a:schemeClr val="lt1"/>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6be3d28f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6be3d28f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Clr>
                <a:schemeClr val="dk1"/>
              </a:buClr>
              <a:buSzPts val="1100"/>
              <a:buFont typeface="Arial"/>
              <a:buNone/>
            </a:pPr>
            <a:r>
              <a:rPr lang="en">
                <a:solidFill>
                  <a:schemeClr val="dk1"/>
                </a:solidFill>
              </a:rPr>
              <a:t>30 seconds - 1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Talk more to why we chose the technologies that we did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Update diagram with new font</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f8d0b6bc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f8d0b6bc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major part of our project is how we’ve organized 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Project root folder structure at a glance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1st and 2nd columns are for configuration of the repo, the Django project, and Python dependencies.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3rd column is where the meat of the project exists as applications and custom and 3rd party libraries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Last column are automatically generated folders for run time using Django and our own custom commands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Lastly, yellow = stored locally and remotely as Git repo, gray is specific to the local folder (not uploaded by .gitignore rules)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jp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0" y="0"/>
            <a:ext cx="9144000" cy="2269500"/>
          </a:xfrm>
          <a:prstGeom prst="rect">
            <a:avLst/>
          </a:prstGeom>
          <a:solidFill>
            <a:srgbClr val="6AA84F"/>
          </a:solidFill>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CPCESU Project</a:t>
            </a:r>
            <a:br>
              <a:rPr b="1" lang="en">
                <a:solidFill>
                  <a:srgbClr val="FFFFFF"/>
                </a:solidFill>
                <a:latin typeface="Roboto"/>
                <a:ea typeface="Roboto"/>
                <a:cs typeface="Roboto"/>
                <a:sym typeface="Roboto"/>
              </a:rPr>
            </a:br>
            <a:r>
              <a:rPr b="1" lang="en">
                <a:solidFill>
                  <a:srgbClr val="FFFFFF"/>
                </a:solidFill>
                <a:latin typeface="Roboto"/>
                <a:ea typeface="Roboto"/>
                <a:cs typeface="Roboto"/>
                <a:sym typeface="Roboto"/>
              </a:rPr>
              <a:t>Management System</a:t>
            </a:r>
            <a:endParaRPr b="1">
              <a:solidFill>
                <a:srgbClr val="FFFFFF"/>
              </a:solidFill>
              <a:latin typeface="Roboto"/>
              <a:ea typeface="Roboto"/>
              <a:cs typeface="Roboto"/>
              <a:sym typeface="Roboto"/>
            </a:endParaRPr>
          </a:p>
          <a:p>
            <a:pPr indent="0" lvl="0" marL="0" rtl="0" algn="ctr">
              <a:spcBef>
                <a:spcPts val="0"/>
              </a:spcBef>
              <a:spcAft>
                <a:spcPts val="0"/>
              </a:spcAft>
              <a:buNone/>
            </a:pPr>
            <a:r>
              <a:rPr b="1" lang="en" sz="3800">
                <a:solidFill>
                  <a:srgbClr val="FFFFFF"/>
                </a:solidFill>
                <a:latin typeface="Roboto"/>
                <a:ea typeface="Roboto"/>
                <a:cs typeface="Roboto"/>
                <a:sym typeface="Roboto"/>
              </a:rPr>
              <a:t>Design Review 2</a:t>
            </a:r>
            <a:endParaRPr b="1" sz="3800">
              <a:solidFill>
                <a:srgbClr val="FFFFFF"/>
              </a:solidFill>
              <a:latin typeface="Roboto"/>
              <a:ea typeface="Roboto"/>
              <a:cs typeface="Roboto"/>
              <a:sym typeface="Roboto"/>
            </a:endParaRPr>
          </a:p>
        </p:txBody>
      </p:sp>
      <p:sp>
        <p:nvSpPr>
          <p:cNvPr id="55" name="Google Shape;55;p13"/>
          <p:cNvSpPr txBox="1"/>
          <p:nvPr>
            <p:ph idx="1" type="subTitle"/>
          </p:nvPr>
        </p:nvSpPr>
        <p:spPr>
          <a:xfrm>
            <a:off x="311700" y="4035375"/>
            <a:ext cx="8520600" cy="95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Roboto"/>
                <a:ea typeface="Roboto"/>
                <a:cs typeface="Roboto"/>
                <a:sym typeface="Roboto"/>
              </a:rPr>
              <a:t>Joseph Remy </a:t>
            </a:r>
            <a:r>
              <a:rPr lang="en" sz="2000">
                <a:solidFill>
                  <a:schemeClr val="dk1"/>
                </a:solidFill>
                <a:latin typeface="Roboto"/>
                <a:ea typeface="Roboto"/>
                <a:cs typeface="Roboto"/>
                <a:sym typeface="Roboto"/>
              </a:rPr>
              <a:t>[Team Lead]</a:t>
            </a:r>
            <a:r>
              <a:rPr lang="en" sz="2600">
                <a:solidFill>
                  <a:schemeClr val="dk1"/>
                </a:solidFill>
                <a:latin typeface="Roboto"/>
                <a:ea typeface="Roboto"/>
                <a:cs typeface="Roboto"/>
                <a:sym typeface="Roboto"/>
              </a:rPr>
              <a:t>, </a:t>
            </a:r>
            <a:r>
              <a:rPr lang="en" sz="2600">
                <a:solidFill>
                  <a:srgbClr val="000000"/>
                </a:solidFill>
                <a:latin typeface="Roboto"/>
                <a:ea typeface="Roboto"/>
                <a:cs typeface="Roboto"/>
                <a:sym typeface="Roboto"/>
              </a:rPr>
              <a:t>Colton Nunley, Jasque Saydyk</a:t>
            </a:r>
            <a:endParaRPr sz="2600">
              <a:solidFill>
                <a:srgbClr val="000000"/>
              </a:solidFill>
              <a:latin typeface="Roboto"/>
              <a:ea typeface="Roboto"/>
              <a:cs typeface="Roboto"/>
              <a:sym typeface="Roboto"/>
            </a:endParaRPr>
          </a:p>
          <a:p>
            <a:pPr indent="0" lvl="0" marL="0" rtl="0" algn="ctr">
              <a:spcBef>
                <a:spcPts val="1000"/>
              </a:spcBef>
              <a:spcAft>
                <a:spcPts val="0"/>
              </a:spcAft>
              <a:buNone/>
            </a:pPr>
            <a:r>
              <a:rPr lang="en" sz="2200">
                <a:solidFill>
                  <a:srgbClr val="000000"/>
                </a:solidFill>
                <a:latin typeface="Roboto"/>
                <a:ea typeface="Roboto"/>
                <a:cs typeface="Roboto"/>
                <a:sym typeface="Roboto"/>
              </a:rPr>
              <a:t>Faculty </a:t>
            </a:r>
            <a:r>
              <a:rPr lang="en" sz="2200">
                <a:solidFill>
                  <a:srgbClr val="000000"/>
                </a:solidFill>
                <a:latin typeface="Roboto"/>
                <a:ea typeface="Roboto"/>
                <a:cs typeface="Roboto"/>
                <a:sym typeface="Roboto"/>
              </a:rPr>
              <a:t>Mentor: Ana Paula Chaves Steinmacher</a:t>
            </a:r>
            <a:endParaRPr sz="2200">
              <a:solidFill>
                <a:srgbClr val="000000"/>
              </a:solidFill>
              <a:latin typeface="Roboto"/>
              <a:ea typeface="Roboto"/>
              <a:cs typeface="Roboto"/>
              <a:sym typeface="Roboto"/>
            </a:endParaRPr>
          </a:p>
        </p:txBody>
      </p:sp>
      <p:pic>
        <p:nvPicPr>
          <p:cNvPr id="56" name="Google Shape;56;p13"/>
          <p:cNvPicPr preferRelativeResize="0"/>
          <p:nvPr/>
        </p:nvPicPr>
        <p:blipFill>
          <a:blip r:embed="rId3">
            <a:alphaModFix/>
          </a:blip>
          <a:stretch>
            <a:fillRect/>
          </a:stretch>
        </p:blipFill>
        <p:spPr>
          <a:xfrm>
            <a:off x="5354624" y="2362150"/>
            <a:ext cx="1389699" cy="1621326"/>
          </a:xfrm>
          <a:prstGeom prst="rect">
            <a:avLst/>
          </a:prstGeom>
          <a:noFill/>
          <a:ln>
            <a:noFill/>
          </a:ln>
        </p:spPr>
      </p:pic>
      <p:pic>
        <p:nvPicPr>
          <p:cNvPr id="57" name="Google Shape;57;p13"/>
          <p:cNvPicPr preferRelativeResize="0"/>
          <p:nvPr/>
        </p:nvPicPr>
        <p:blipFill rotWithShape="1">
          <a:blip r:embed="rId4">
            <a:alphaModFix/>
          </a:blip>
          <a:srcRect b="0" l="16624" r="17875" t="0"/>
          <a:stretch/>
        </p:blipFill>
        <p:spPr>
          <a:xfrm>
            <a:off x="1961000" y="2362150"/>
            <a:ext cx="1828375" cy="1621325"/>
          </a:xfrm>
          <a:prstGeom prst="rect">
            <a:avLst/>
          </a:prstGeom>
          <a:noFill/>
          <a:ln>
            <a:noFill/>
          </a:ln>
        </p:spPr>
      </p:pic>
      <p:sp>
        <p:nvSpPr>
          <p:cNvPr id="58" name="Google Shape;58;p13"/>
          <p:cNvSpPr txBox="1"/>
          <p:nvPr/>
        </p:nvSpPr>
        <p:spPr>
          <a:xfrm>
            <a:off x="4273350" y="2676150"/>
            <a:ext cx="597300" cy="10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400">
                <a:latin typeface="Roboto"/>
                <a:ea typeface="Roboto"/>
                <a:cs typeface="Roboto"/>
                <a:sym typeface="Roboto"/>
              </a:rPr>
              <a:t>+</a:t>
            </a:r>
            <a:endParaRPr b="1" sz="5400">
              <a:latin typeface="Roboto"/>
              <a:ea typeface="Roboto"/>
              <a:cs typeface="Roboto"/>
              <a:sym typeface="Roboto"/>
            </a:endParaRPr>
          </a:p>
        </p:txBody>
      </p:sp>
      <p:sp>
        <p:nvSpPr>
          <p:cNvPr id="59" name="Google Shape;59;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2"/>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Modular App Design</a:t>
            </a:r>
            <a:endParaRPr>
              <a:solidFill>
                <a:srgbClr val="FFFFFF"/>
              </a:solidFill>
            </a:endParaRPr>
          </a:p>
        </p:txBody>
      </p:sp>
      <p:sp>
        <p:nvSpPr>
          <p:cNvPr id="197" name="Google Shape;197;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8" name="Google Shape;198;p22"/>
          <p:cNvPicPr preferRelativeResize="0"/>
          <p:nvPr/>
        </p:nvPicPr>
        <p:blipFill rotWithShape="1">
          <a:blip r:embed="rId3">
            <a:alphaModFix/>
          </a:blip>
          <a:srcRect b="9" l="0" r="0" t="9"/>
          <a:stretch/>
        </p:blipFill>
        <p:spPr>
          <a:xfrm>
            <a:off x="778475" y="1301422"/>
            <a:ext cx="7587051" cy="2782175"/>
          </a:xfrm>
          <a:prstGeom prst="rect">
            <a:avLst/>
          </a:prstGeom>
          <a:noFill/>
          <a:ln>
            <a:noFill/>
          </a:ln>
        </p:spPr>
      </p:pic>
      <p:sp>
        <p:nvSpPr>
          <p:cNvPr id="199" name="Google Shape;199;p22"/>
          <p:cNvSpPr txBox="1"/>
          <p:nvPr/>
        </p:nvSpPr>
        <p:spPr>
          <a:xfrm>
            <a:off x="778475" y="4443725"/>
            <a:ext cx="7587000" cy="4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aseline="30000" lang="en" sz="2400">
                <a:latin typeface="Roboto"/>
                <a:ea typeface="Roboto"/>
                <a:cs typeface="Roboto"/>
                <a:sym typeface="Roboto"/>
              </a:rPr>
              <a:t>Each app is connected via Python imports and URL configurations</a:t>
            </a:r>
            <a:endParaRPr baseline="30000" sz="24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3"/>
          <p:cNvSpPr txBox="1"/>
          <p:nvPr>
            <p:ph type="title"/>
          </p:nvPr>
        </p:nvSpPr>
        <p:spPr>
          <a:xfrm>
            <a:off x="0" y="0"/>
            <a:ext cx="9144000" cy="572700"/>
          </a:xfrm>
          <a:prstGeom prst="rect">
            <a:avLst/>
          </a:prstGeom>
          <a:solidFill>
            <a:srgbClr val="BF9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Sub-application Structure</a:t>
            </a:r>
            <a:endParaRPr>
              <a:solidFill>
                <a:srgbClr val="FFFFFF"/>
              </a:solidFill>
            </a:endParaRPr>
          </a:p>
        </p:txBody>
      </p:sp>
      <p:sp>
        <p:nvSpPr>
          <p:cNvPr id="205" name="Google Shape;205;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6" name="Google Shape;206;p23"/>
          <p:cNvPicPr preferRelativeResize="0"/>
          <p:nvPr/>
        </p:nvPicPr>
        <p:blipFill rotWithShape="1">
          <a:blip r:embed="rId3">
            <a:alphaModFix/>
          </a:blip>
          <a:srcRect b="0" l="19" r="19" t="0"/>
          <a:stretch/>
        </p:blipFill>
        <p:spPr>
          <a:xfrm>
            <a:off x="2496500" y="1167200"/>
            <a:ext cx="4150998" cy="3769951"/>
          </a:xfrm>
          <a:prstGeom prst="rect">
            <a:avLst/>
          </a:prstGeom>
          <a:noFill/>
          <a:ln>
            <a:noFill/>
          </a:ln>
        </p:spPr>
      </p:pic>
      <p:sp>
        <p:nvSpPr>
          <p:cNvPr id="207" name="Google Shape;207;p23"/>
          <p:cNvSpPr txBox="1"/>
          <p:nvPr>
            <p:ph idx="1" type="body"/>
          </p:nvPr>
        </p:nvSpPr>
        <p:spPr>
          <a:xfrm>
            <a:off x="0" y="670400"/>
            <a:ext cx="9144000" cy="496800"/>
          </a:xfrm>
          <a:prstGeom prst="rect">
            <a:avLst/>
          </a:prstGeom>
        </p:spPr>
        <p:txBody>
          <a:bodyPr anchorCtr="0" anchor="ctr" bIns="91425" lIns="91425" spcFirstLastPara="1" rIns="91425" wrap="square" tIns="91425">
            <a:noAutofit/>
          </a:bodyPr>
          <a:lstStyle/>
          <a:p>
            <a:pPr indent="0" lvl="0" marL="0" rtl="0" algn="ctr">
              <a:lnSpc>
                <a:spcPct val="115000"/>
              </a:lnSpc>
              <a:spcBef>
                <a:spcPts val="1000"/>
              </a:spcBef>
              <a:spcAft>
                <a:spcPts val="1600"/>
              </a:spcAft>
              <a:buNone/>
            </a:pPr>
            <a:r>
              <a:rPr lang="en" sz="2400">
                <a:solidFill>
                  <a:srgbClr val="595959"/>
                </a:solidFill>
                <a:highlight>
                  <a:schemeClr val="lt1"/>
                </a:highlight>
                <a:latin typeface="Roboto"/>
                <a:ea typeface="Roboto"/>
                <a:cs typeface="Roboto"/>
                <a:sym typeface="Roboto"/>
              </a:rPr>
              <a:t>Ex: the projects app.</a:t>
            </a:r>
            <a:endParaRPr sz="2400" strike="sngStrike">
              <a:solidFill>
                <a:srgbClr val="595959"/>
              </a:solidFill>
              <a:highlight>
                <a:schemeClr val="lt1"/>
              </a:highlight>
              <a:latin typeface="Roboto"/>
              <a:ea typeface="Roboto"/>
              <a:cs typeface="Roboto"/>
              <a:sym typeface="Roboto"/>
            </a:endParaRPr>
          </a:p>
        </p:txBody>
      </p:sp>
      <p:sp>
        <p:nvSpPr>
          <p:cNvPr id="208" name="Google Shape;208;p23"/>
          <p:cNvSpPr txBox="1"/>
          <p:nvPr/>
        </p:nvSpPr>
        <p:spPr>
          <a:xfrm>
            <a:off x="2496500" y="4937150"/>
            <a:ext cx="4151100" cy="2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
              <a:t>Figure taken from Software Design v1.0 (Fig 4.2.1, </a:t>
            </a:r>
            <a:r>
              <a:rPr lang="en" sz="500">
                <a:solidFill>
                  <a:schemeClr val="dk1"/>
                </a:solidFill>
              </a:rPr>
              <a:t>pg. 16</a:t>
            </a:r>
            <a:r>
              <a:rPr lang="en" sz="500"/>
              <a:t>)</a:t>
            </a:r>
            <a:endParaRPr sz="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4"/>
          <p:cNvSpPr txBox="1"/>
          <p:nvPr>
            <p:ph type="title"/>
          </p:nvPr>
        </p:nvSpPr>
        <p:spPr>
          <a:xfrm>
            <a:off x="0" y="0"/>
            <a:ext cx="9144000" cy="572700"/>
          </a:xfrm>
          <a:prstGeom prst="rect">
            <a:avLst/>
          </a:prstGeom>
          <a:solidFill>
            <a:srgbClr val="BF9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A Few Core Sub-app. Files</a:t>
            </a:r>
            <a:endParaRPr>
              <a:solidFill>
                <a:srgbClr val="FFFFFF"/>
              </a:solidFill>
            </a:endParaRPr>
          </a:p>
        </p:txBody>
      </p:sp>
      <p:sp>
        <p:nvSpPr>
          <p:cNvPr id="214" name="Google Shape;21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5" name="Google Shape;215;p24"/>
          <p:cNvSpPr txBox="1"/>
          <p:nvPr>
            <p:ph idx="1" type="body"/>
          </p:nvPr>
        </p:nvSpPr>
        <p:spPr>
          <a:xfrm>
            <a:off x="0" y="670400"/>
            <a:ext cx="9144000" cy="496800"/>
          </a:xfrm>
          <a:prstGeom prst="rect">
            <a:avLst/>
          </a:prstGeom>
        </p:spPr>
        <p:txBody>
          <a:bodyPr anchorCtr="0" anchor="ctr" bIns="91425" lIns="91425" spcFirstLastPara="1" rIns="91425" wrap="square" tIns="91425">
            <a:noAutofit/>
          </a:bodyPr>
          <a:lstStyle/>
          <a:p>
            <a:pPr indent="0" lvl="0" marL="0" rtl="0" algn="ctr">
              <a:lnSpc>
                <a:spcPct val="115000"/>
              </a:lnSpc>
              <a:spcBef>
                <a:spcPts val="1000"/>
              </a:spcBef>
              <a:spcAft>
                <a:spcPts val="1600"/>
              </a:spcAft>
              <a:buNone/>
            </a:pPr>
            <a:r>
              <a:rPr lang="en" sz="2400">
                <a:solidFill>
                  <a:srgbClr val="595959"/>
                </a:solidFill>
                <a:highlight>
                  <a:schemeClr val="lt1"/>
                </a:highlight>
                <a:latin typeface="Roboto"/>
                <a:ea typeface="Roboto"/>
                <a:cs typeface="Roboto"/>
                <a:sym typeface="Roboto"/>
              </a:rPr>
              <a:t>Ex: </a:t>
            </a:r>
            <a:r>
              <a:rPr lang="en" sz="2400">
                <a:solidFill>
                  <a:srgbClr val="595959"/>
                </a:solidFill>
                <a:highlight>
                  <a:schemeClr val="lt1"/>
                </a:highlight>
                <a:latin typeface="Roboto"/>
                <a:ea typeface="Roboto"/>
                <a:cs typeface="Roboto"/>
                <a:sym typeface="Roboto"/>
              </a:rPr>
              <a:t>the projects app.</a:t>
            </a:r>
            <a:endParaRPr sz="2400" strike="sngStrike">
              <a:solidFill>
                <a:srgbClr val="595959"/>
              </a:solidFill>
              <a:highlight>
                <a:schemeClr val="lt1"/>
              </a:highlight>
              <a:latin typeface="Roboto"/>
              <a:ea typeface="Roboto"/>
              <a:cs typeface="Roboto"/>
              <a:sym typeface="Roboto"/>
            </a:endParaRPr>
          </a:p>
        </p:txBody>
      </p:sp>
      <p:graphicFrame>
        <p:nvGraphicFramePr>
          <p:cNvPr id="216" name="Google Shape;216;p24"/>
          <p:cNvGraphicFramePr/>
          <p:nvPr/>
        </p:nvGraphicFramePr>
        <p:xfrm>
          <a:off x="952500" y="1820875"/>
          <a:ext cx="3000000" cy="3000000"/>
        </p:xfrm>
        <a:graphic>
          <a:graphicData uri="http://schemas.openxmlformats.org/drawingml/2006/table">
            <a:tbl>
              <a:tblPr>
                <a:noFill/>
                <a:tableStyleId>{82D5133A-E2E2-4A33-A02A-532428EA9C1F}</a:tableStyleId>
              </a:tblPr>
              <a:tblGrid>
                <a:gridCol w="2413000"/>
                <a:gridCol w="2413000"/>
                <a:gridCol w="2413000"/>
              </a:tblGrid>
              <a:tr h="381000">
                <a:tc gridSpan="3">
                  <a:txBody>
                    <a:bodyPr>
                      <a:noAutofit/>
                    </a:bodyPr>
                    <a:lstStyle/>
                    <a:p>
                      <a:pPr indent="0" lvl="0" marL="0" rtl="0" algn="ctr">
                        <a:spcBef>
                          <a:spcPts val="0"/>
                        </a:spcBef>
                        <a:spcAft>
                          <a:spcPts val="0"/>
                        </a:spcAft>
                        <a:buNone/>
                      </a:pPr>
                      <a:r>
                        <a:rPr b="1" lang="en" u="sng">
                          <a:latin typeface="Roboto Mono"/>
                          <a:ea typeface="Roboto Mono"/>
                          <a:cs typeface="Roboto Mono"/>
                          <a:sym typeface="Roboto Mono"/>
                        </a:rPr>
                        <a:t>summit/apps/projects folder</a:t>
                      </a:r>
                      <a:endParaRPr b="1" u="sng">
                        <a:latin typeface="Roboto Mono"/>
                        <a:ea typeface="Roboto Mono"/>
                        <a:cs typeface="Roboto Mono"/>
                        <a:sym typeface="Roboto Mono"/>
                      </a:endParaRPr>
                    </a:p>
                  </a:txBody>
                  <a:tcPr marT="91425" marB="91425" marR="91425" marL="91425"/>
                </a:tc>
                <a:tc hMerge="1"/>
                <a:tc hMerge="1"/>
              </a:tr>
              <a:tr h="381000">
                <a:tc>
                  <a:txBody>
                    <a:bodyPr>
                      <a:noAutofit/>
                    </a:bodyPr>
                    <a:lstStyle/>
                    <a:p>
                      <a:pPr indent="0" lvl="0" marL="0" rtl="0" algn="ctr">
                        <a:spcBef>
                          <a:spcPts val="0"/>
                        </a:spcBef>
                        <a:spcAft>
                          <a:spcPts val="0"/>
                        </a:spcAft>
                        <a:buNone/>
                      </a:pPr>
                      <a:r>
                        <a:rPr b="1" lang="en">
                          <a:latin typeface="Roboto Mono"/>
                          <a:ea typeface="Roboto Mono"/>
                          <a:cs typeface="Roboto Mono"/>
                          <a:sym typeface="Roboto Mono"/>
                        </a:rPr>
                        <a:t>models.py</a:t>
                      </a:r>
                      <a:endParaRPr b="1">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b="1" lang="en">
                          <a:latin typeface="Roboto Mono"/>
                          <a:ea typeface="Roboto Mono"/>
                          <a:cs typeface="Roboto Mono"/>
                          <a:sym typeface="Roboto Mono"/>
                        </a:rPr>
                        <a:t>urls.py</a:t>
                      </a:r>
                      <a:endParaRPr b="1">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b="1" lang="en">
                          <a:latin typeface="Roboto Mono"/>
                          <a:ea typeface="Roboto Mono"/>
                          <a:cs typeface="Roboto Mono"/>
                          <a:sym typeface="Roboto Mono"/>
                        </a:rPr>
                        <a:t>views.py</a:t>
                      </a:r>
                      <a:endParaRPr b="1">
                        <a:latin typeface="Roboto Mono"/>
                        <a:ea typeface="Roboto Mono"/>
                        <a:cs typeface="Roboto Mono"/>
                        <a:sym typeface="Roboto Mono"/>
                      </a:endParaRPr>
                    </a:p>
                  </a:txBody>
                  <a:tcPr marT="91425" marB="91425" marR="91425" marL="91425"/>
                </a:tc>
              </a:tr>
              <a:tr h="381000">
                <a:tc>
                  <a:txBody>
                    <a:bodyPr>
                      <a:noAutofit/>
                    </a:bodyPr>
                    <a:lstStyle/>
                    <a:p>
                      <a:pPr indent="0" lvl="0" marL="0" rtl="0" algn="ctr">
                        <a:spcBef>
                          <a:spcPts val="0"/>
                        </a:spcBef>
                        <a:spcAft>
                          <a:spcPts val="0"/>
                        </a:spcAft>
                        <a:buNone/>
                      </a:pPr>
                      <a:r>
                        <a:rPr lang="en">
                          <a:latin typeface="Roboto Mono"/>
                          <a:ea typeface="Roboto Mono"/>
                          <a:cs typeface="Roboto Mono"/>
                          <a:sym typeface="Roboto Mono"/>
                        </a:rPr>
                        <a:t>Database Models</a:t>
                      </a:r>
                      <a:endParaRPr>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lang="en">
                          <a:latin typeface="Roboto Mono"/>
                          <a:ea typeface="Roboto Mono"/>
                          <a:cs typeface="Roboto Mono"/>
                          <a:sym typeface="Roboto Mono"/>
                        </a:rPr>
                        <a:t>Route Controller</a:t>
                      </a:r>
                      <a:endParaRPr>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lang="en">
                          <a:latin typeface="Roboto Mono"/>
                          <a:ea typeface="Roboto Mono"/>
                          <a:cs typeface="Roboto Mono"/>
                          <a:sym typeface="Roboto Mono"/>
                        </a:rPr>
                        <a:t>Generating Views</a:t>
                      </a:r>
                      <a:endParaRPr>
                        <a:latin typeface="Roboto Mono"/>
                        <a:ea typeface="Roboto Mono"/>
                        <a:cs typeface="Roboto Mono"/>
                        <a:sym typeface="Roboto Mono"/>
                      </a:endParaRPr>
                    </a:p>
                  </a:txBody>
                  <a:tcPr marT="91425" marB="91425" marR="91425" marL="91425"/>
                </a:tc>
              </a:tr>
              <a:tr h="381000">
                <a:tc>
                  <a:txBody>
                    <a:bodyPr>
                      <a:noAutofit/>
                    </a:bodyPr>
                    <a:lstStyle/>
                    <a:p>
                      <a:pPr indent="0" lvl="0" marL="0" rtl="0" algn="l">
                        <a:spcBef>
                          <a:spcPts val="0"/>
                        </a:spcBef>
                        <a:spcAft>
                          <a:spcPts val="0"/>
                        </a:spcAft>
                        <a:buNone/>
                      </a:pPr>
                      <a:r>
                        <a:rPr lang="en">
                          <a:latin typeface="Roboto"/>
                          <a:ea typeface="Roboto"/>
                          <a:cs typeface="Roboto"/>
                          <a:sym typeface="Roboto"/>
                        </a:rPr>
                        <a:t>Project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Modification</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Revision</a:t>
                      </a:r>
                      <a:endParaRPr>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None/>
                      </a:pPr>
                      <a:r>
                        <a:rPr lang="en">
                          <a:latin typeface="Roboto"/>
                          <a:ea typeface="Roboto"/>
                          <a:cs typeface="Roboto"/>
                          <a:sym typeface="Roboto"/>
                        </a:rPr>
                        <a:t>Index</a:t>
                      </a:r>
                      <a:endParaRPr>
                        <a:latin typeface="Roboto"/>
                        <a:ea typeface="Roboto"/>
                        <a:cs typeface="Roboto"/>
                        <a:sym typeface="Roboto"/>
                      </a:endParaRPr>
                    </a:p>
                    <a:p>
                      <a:pPr indent="0" lvl="0" marL="0" rtl="0" algn="l">
                        <a:spcBef>
                          <a:spcPts val="0"/>
                        </a:spcBef>
                        <a:spcAft>
                          <a:spcPts val="0"/>
                        </a:spcAft>
                        <a:buNone/>
                      </a:pPr>
                      <a:r>
                        <a:rPr lang="en" sz="900">
                          <a:latin typeface="Roboto Mono"/>
                          <a:ea typeface="Roboto Mono"/>
                          <a:cs typeface="Roboto Mono"/>
                          <a:sym typeface="Roboto Mono"/>
                        </a:rPr>
                        <a:t>“</a:t>
                      </a:r>
                      <a:r>
                        <a:rPr lang="en" sz="900">
                          <a:latin typeface="Roboto Mono"/>
                          <a:ea typeface="Roboto Mono"/>
                          <a:cs typeface="Roboto Mono"/>
                          <a:sym typeface="Roboto Mono"/>
                        </a:rPr>
                        <a:t>/projects”</a:t>
                      </a:r>
                      <a:endParaRPr sz="900">
                        <a:latin typeface="Roboto Mono"/>
                        <a:ea typeface="Roboto Mono"/>
                        <a:cs typeface="Roboto Mono"/>
                        <a:sym typeface="Roboto Mono"/>
                      </a:endParaRPr>
                    </a:p>
                    <a:p>
                      <a:pPr indent="0" lvl="0" marL="0" rtl="0" algn="l">
                        <a:spcBef>
                          <a:spcPts val="0"/>
                        </a:spcBef>
                        <a:spcAft>
                          <a:spcPts val="0"/>
                        </a:spcAft>
                        <a:buNone/>
                      </a:pPr>
                      <a:r>
                        <a:rPr lang="en">
                          <a:latin typeface="Roboto"/>
                          <a:ea typeface="Roboto"/>
                          <a:cs typeface="Roboto"/>
                          <a:sym typeface="Roboto"/>
                        </a:rPr>
                        <a:t>Add Project</a:t>
                      </a:r>
                      <a:endParaRPr>
                        <a:latin typeface="Roboto"/>
                        <a:ea typeface="Roboto"/>
                        <a:cs typeface="Roboto"/>
                        <a:sym typeface="Roboto"/>
                      </a:endParaRPr>
                    </a:p>
                    <a:p>
                      <a:pPr indent="0" lvl="0" marL="0" rtl="0" algn="l">
                        <a:spcBef>
                          <a:spcPts val="0"/>
                        </a:spcBef>
                        <a:spcAft>
                          <a:spcPts val="0"/>
                        </a:spcAft>
                        <a:buNone/>
                      </a:pPr>
                      <a:r>
                        <a:rPr lang="en" sz="900">
                          <a:latin typeface="Roboto Mono"/>
                          <a:ea typeface="Roboto Mono"/>
                          <a:cs typeface="Roboto Mono"/>
                          <a:sym typeface="Roboto Mono"/>
                        </a:rPr>
                        <a:t>“/projects/add”</a:t>
                      </a:r>
                      <a:endParaRPr sz="900">
                        <a:latin typeface="Roboto Mono"/>
                        <a:ea typeface="Roboto Mono"/>
                        <a:cs typeface="Roboto Mono"/>
                        <a:sym typeface="Roboto Mono"/>
                      </a:endParaRPr>
                    </a:p>
                    <a:p>
                      <a:pPr indent="0" lvl="0" marL="0" rtl="0" algn="l">
                        <a:spcBef>
                          <a:spcPts val="0"/>
                        </a:spcBef>
                        <a:spcAft>
                          <a:spcPts val="0"/>
                        </a:spcAft>
                        <a:buNone/>
                      </a:pPr>
                      <a:r>
                        <a:rPr lang="en">
                          <a:latin typeface="Roboto"/>
                          <a:ea typeface="Roboto"/>
                          <a:cs typeface="Roboto"/>
                          <a:sym typeface="Roboto"/>
                        </a:rPr>
                        <a:t>Project Details:</a:t>
                      </a:r>
                      <a:endParaRPr>
                        <a:latin typeface="Roboto"/>
                        <a:ea typeface="Roboto"/>
                        <a:cs typeface="Roboto"/>
                        <a:sym typeface="Roboto"/>
                      </a:endParaRPr>
                    </a:p>
                    <a:p>
                      <a:pPr indent="0" lvl="0" marL="0" rtl="0" algn="l">
                        <a:spcBef>
                          <a:spcPts val="0"/>
                        </a:spcBef>
                        <a:spcAft>
                          <a:spcPts val="0"/>
                        </a:spcAft>
                        <a:buNone/>
                      </a:pPr>
                      <a:r>
                        <a:rPr lang="en" sz="900">
                          <a:latin typeface="Roboto Mono"/>
                          <a:ea typeface="Roboto Mono"/>
                          <a:cs typeface="Roboto Mono"/>
                          <a:sym typeface="Roboto Mono"/>
                        </a:rPr>
                        <a:t>“/projects/detail/&lt;id&gt;”</a:t>
                      </a:r>
                      <a:endParaRPr sz="9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Edit Project:</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“/projects/edit/&lt;id&gt;”</a:t>
                      </a:r>
                      <a:endParaRPr sz="900">
                        <a:latin typeface="Roboto Mono"/>
                        <a:ea typeface="Roboto Mono"/>
                        <a:cs typeface="Roboto Mono"/>
                        <a:sym typeface="Roboto Mono"/>
                      </a:endParaRPr>
                    </a:p>
                  </a:txBody>
                  <a:tcPr marT="91425" marB="91425" marR="91425" marL="91425"/>
                </a:tc>
                <a:tc>
                  <a:txBody>
                    <a:bodyPr>
                      <a:noAutofit/>
                    </a:bodyPr>
                    <a:lstStyle/>
                    <a:p>
                      <a:pPr indent="0" lvl="0" marL="0" rtl="0" algn="l">
                        <a:spcBef>
                          <a:spcPts val="0"/>
                        </a:spcBef>
                        <a:spcAft>
                          <a:spcPts val="0"/>
                        </a:spcAft>
                        <a:buNone/>
                      </a:pPr>
                      <a:r>
                        <a:rPr lang="en">
                          <a:latin typeface="Roboto"/>
                          <a:ea typeface="Roboto"/>
                          <a:cs typeface="Roboto"/>
                          <a:sym typeface="Roboto"/>
                        </a:rPr>
                        <a:t>Index - List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“templates/index.html”</a:t>
                      </a:r>
                      <a:endParaRPr sz="9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Add Project - Create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“templates/project_create.html”</a:t>
                      </a:r>
                      <a:endParaRPr sz="9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Project Details - Detail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“templates/project_list.html”</a:t>
                      </a:r>
                      <a:endParaRPr sz="9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Edit Project - Update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“templates/project_update.html”</a:t>
                      </a:r>
                      <a:endParaRPr sz="900">
                        <a:latin typeface="Roboto"/>
                        <a:ea typeface="Roboto"/>
                        <a:cs typeface="Roboto"/>
                        <a:sym typeface="Roboto"/>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25"/>
          <p:cNvSpPr txBox="1"/>
          <p:nvPr>
            <p:ph type="title"/>
          </p:nvPr>
        </p:nvSpPr>
        <p:spPr>
          <a:xfrm>
            <a:off x="0" y="0"/>
            <a:ext cx="9144000" cy="572700"/>
          </a:xfrm>
          <a:prstGeom prst="rect">
            <a:avLst/>
          </a:prstGeom>
          <a:solidFill>
            <a:srgbClr val="0B5394"/>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Simplified Sitemap for Authenticated Users</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222" name="Google Shape;22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3" name="Google Shape;22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4" name="Google Shape;224;p25"/>
          <p:cNvPicPr preferRelativeResize="0"/>
          <p:nvPr/>
        </p:nvPicPr>
        <p:blipFill>
          <a:blip r:embed="rId3">
            <a:alphaModFix/>
          </a:blip>
          <a:stretch>
            <a:fillRect/>
          </a:stretch>
        </p:blipFill>
        <p:spPr>
          <a:xfrm>
            <a:off x="630150" y="682050"/>
            <a:ext cx="7883701" cy="4016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6"/>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Current Status - Homepage</a:t>
            </a:r>
            <a:endParaRPr>
              <a:solidFill>
                <a:srgbClr val="FFFFFF"/>
              </a:solidFill>
            </a:endParaRPr>
          </a:p>
        </p:txBody>
      </p:sp>
      <p:sp>
        <p:nvSpPr>
          <p:cNvPr id="230" name="Google Shape;230;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26"/>
          <p:cNvPicPr preferRelativeResize="0"/>
          <p:nvPr/>
        </p:nvPicPr>
        <p:blipFill rotWithShape="1">
          <a:blip r:embed="rId3">
            <a:alphaModFix/>
          </a:blip>
          <a:srcRect b="0" l="0" r="0" t="0"/>
          <a:stretch/>
        </p:blipFill>
        <p:spPr>
          <a:xfrm>
            <a:off x="509063" y="572700"/>
            <a:ext cx="8125867" cy="4570800"/>
          </a:xfrm>
          <a:prstGeom prst="rect">
            <a:avLst/>
          </a:prstGeom>
          <a:noFill/>
          <a:ln>
            <a:noFill/>
          </a:ln>
          <a:effectLst>
            <a:outerShdw blurRad="214313" rotWithShape="0" algn="bl" dir="10800000" dist="28575">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7"/>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Current Status - Project List and Search</a:t>
            </a:r>
            <a:endParaRPr>
              <a:solidFill>
                <a:srgbClr val="FFFFFF"/>
              </a:solidFill>
            </a:endParaRPr>
          </a:p>
        </p:txBody>
      </p:sp>
      <p:sp>
        <p:nvSpPr>
          <p:cNvPr id="237" name="Google Shape;237;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8" name="Google Shape;238;p27"/>
          <p:cNvPicPr preferRelativeResize="0"/>
          <p:nvPr/>
        </p:nvPicPr>
        <p:blipFill>
          <a:blip r:embed="rId3">
            <a:alphaModFix/>
          </a:blip>
          <a:stretch>
            <a:fillRect/>
          </a:stretch>
        </p:blipFill>
        <p:spPr>
          <a:xfrm>
            <a:off x="509063" y="572700"/>
            <a:ext cx="8125867" cy="457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8"/>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Current Status - Project Details</a:t>
            </a:r>
            <a:endParaRPr>
              <a:solidFill>
                <a:srgbClr val="FFFFFF"/>
              </a:solidFill>
            </a:endParaRPr>
          </a:p>
        </p:txBody>
      </p:sp>
      <p:sp>
        <p:nvSpPr>
          <p:cNvPr id="244" name="Google Shape;244;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5" name="Google Shape;245;p28"/>
          <p:cNvPicPr preferRelativeResize="0"/>
          <p:nvPr/>
        </p:nvPicPr>
        <p:blipFill rotWithShape="1">
          <a:blip r:embed="rId3">
            <a:alphaModFix/>
          </a:blip>
          <a:srcRect b="0" l="0" r="0" t="0"/>
          <a:stretch/>
        </p:blipFill>
        <p:spPr>
          <a:xfrm>
            <a:off x="509063" y="572700"/>
            <a:ext cx="8125867" cy="4570800"/>
          </a:xfrm>
          <a:prstGeom prst="rect">
            <a:avLst/>
          </a:prstGeom>
          <a:noFill/>
          <a:ln>
            <a:noFill/>
          </a:ln>
          <a:effectLst>
            <a:outerShdw blurRad="57150" rotWithShape="0" algn="bl" dir="108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Current Status - Responsive Design</a:t>
            </a:r>
            <a:endParaRPr>
              <a:solidFill>
                <a:srgbClr val="FFFFFF"/>
              </a:solidFill>
            </a:endParaRPr>
          </a:p>
        </p:txBody>
      </p:sp>
      <p:sp>
        <p:nvSpPr>
          <p:cNvPr id="251" name="Google Shape;25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2" name="Google Shape;252;p29"/>
          <p:cNvSpPr txBox="1"/>
          <p:nvPr/>
        </p:nvSpPr>
        <p:spPr>
          <a:xfrm>
            <a:off x="152375" y="4238275"/>
            <a:ext cx="44196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Desktop</a:t>
            </a:r>
            <a:endParaRPr b="1">
              <a:latin typeface="Roboto"/>
              <a:ea typeface="Roboto"/>
              <a:cs typeface="Roboto"/>
              <a:sym typeface="Roboto"/>
            </a:endParaRPr>
          </a:p>
        </p:txBody>
      </p:sp>
      <p:pic>
        <p:nvPicPr>
          <p:cNvPr id="253" name="Google Shape;253;p29"/>
          <p:cNvPicPr preferRelativeResize="0"/>
          <p:nvPr/>
        </p:nvPicPr>
        <p:blipFill>
          <a:blip r:embed="rId3">
            <a:alphaModFix/>
          </a:blip>
          <a:stretch>
            <a:fillRect/>
          </a:stretch>
        </p:blipFill>
        <p:spPr>
          <a:xfrm>
            <a:off x="5800963" y="750875"/>
            <a:ext cx="1961674" cy="3487402"/>
          </a:xfrm>
          <a:prstGeom prst="rect">
            <a:avLst/>
          </a:prstGeom>
          <a:noFill/>
          <a:ln>
            <a:noFill/>
          </a:ln>
          <a:effectLst>
            <a:outerShdw blurRad="57150" rotWithShape="0" algn="bl" dir="10800000" dist="19050">
              <a:srgbClr val="000000">
                <a:alpha val="50000"/>
              </a:srgbClr>
            </a:outerShdw>
          </a:effectLst>
        </p:spPr>
      </p:pic>
      <p:sp>
        <p:nvSpPr>
          <p:cNvPr id="254" name="Google Shape;254;p29"/>
          <p:cNvSpPr txBox="1"/>
          <p:nvPr/>
        </p:nvSpPr>
        <p:spPr>
          <a:xfrm>
            <a:off x="4572000" y="4238275"/>
            <a:ext cx="44196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Mobile</a:t>
            </a:r>
            <a:endParaRPr b="1">
              <a:latin typeface="Roboto"/>
              <a:ea typeface="Roboto"/>
              <a:cs typeface="Roboto"/>
              <a:sym typeface="Roboto"/>
            </a:endParaRPr>
          </a:p>
        </p:txBody>
      </p:sp>
      <p:pic>
        <p:nvPicPr>
          <p:cNvPr id="255" name="Google Shape;255;p29"/>
          <p:cNvPicPr preferRelativeResize="0"/>
          <p:nvPr/>
        </p:nvPicPr>
        <p:blipFill>
          <a:blip r:embed="rId4">
            <a:alphaModFix/>
          </a:blip>
          <a:stretch>
            <a:fillRect/>
          </a:stretch>
        </p:blipFill>
        <p:spPr>
          <a:xfrm>
            <a:off x="152375" y="1251563"/>
            <a:ext cx="4419600" cy="2486025"/>
          </a:xfrm>
          <a:prstGeom prst="rect">
            <a:avLst/>
          </a:prstGeom>
          <a:noFill/>
          <a:ln>
            <a:noFill/>
          </a:ln>
          <a:effectLst>
            <a:outerShdw blurRad="57150" rotWithShape="0" algn="bl" dir="108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0" y="0"/>
            <a:ext cx="9144000" cy="572700"/>
          </a:xfrm>
          <a:prstGeom prst="rect">
            <a:avLst/>
          </a:prstGeom>
          <a:solidFill>
            <a:srgbClr val="7F6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Challenges and Resolutions</a:t>
            </a:r>
            <a:endParaRPr b="1">
              <a:solidFill>
                <a:srgbClr val="FFFFFF"/>
              </a:solidFill>
              <a:latin typeface="Roboto"/>
              <a:ea typeface="Roboto"/>
              <a:cs typeface="Roboto"/>
              <a:sym typeface="Roboto"/>
            </a:endParaRPr>
          </a:p>
        </p:txBody>
      </p:sp>
      <p:sp>
        <p:nvSpPr>
          <p:cNvPr id="261" name="Google Shape;261;p30"/>
          <p:cNvSpPr txBox="1"/>
          <p:nvPr>
            <p:ph idx="1" type="body"/>
          </p:nvPr>
        </p:nvSpPr>
        <p:spPr>
          <a:xfrm>
            <a:off x="311700" y="959725"/>
            <a:ext cx="8520600" cy="3609300"/>
          </a:xfrm>
          <a:prstGeom prst="rect">
            <a:avLst/>
          </a:prstGeom>
        </p:spPr>
        <p:txBody>
          <a:bodyPr anchorCtr="0" anchor="ctr" bIns="91425" lIns="91425" spcFirstLastPara="1" rIns="91425" wrap="square" tIns="91425">
            <a:noAutofit/>
          </a:bodyPr>
          <a:lstStyle/>
          <a:p>
            <a:pPr indent="-381000" lvl="0" marL="457200" marR="0" rtl="0" algn="l">
              <a:lnSpc>
                <a:spcPct val="115000"/>
              </a:lnSpc>
              <a:spcBef>
                <a:spcPts val="0"/>
              </a:spcBef>
              <a:spcAft>
                <a:spcPts val="0"/>
              </a:spcAft>
              <a:buClr>
                <a:schemeClr val="dk2"/>
              </a:buClr>
              <a:buSzPts val="2400"/>
              <a:buFont typeface="Roboto"/>
              <a:buChar char="●"/>
            </a:pPr>
            <a:r>
              <a:rPr b="1" lang="en" sz="2400">
                <a:highlight>
                  <a:schemeClr val="lt1"/>
                </a:highlight>
                <a:latin typeface="Roboto"/>
                <a:ea typeface="Roboto"/>
                <a:cs typeface="Roboto"/>
                <a:sym typeface="Roboto"/>
              </a:rPr>
              <a:t>Expectation Gap</a:t>
            </a:r>
            <a:r>
              <a:rPr lang="en" sz="2400">
                <a:highlight>
                  <a:schemeClr val="lt1"/>
                </a:highlight>
                <a:latin typeface="Roboto"/>
                <a:ea typeface="Roboto"/>
                <a:cs typeface="Roboto"/>
                <a:sym typeface="Roboto"/>
              </a:rPr>
              <a:t> | 25%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High</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Overcome with weekly client visits</a:t>
            </a:r>
            <a:endParaRPr sz="2400">
              <a:highlight>
                <a:schemeClr val="lt1"/>
              </a:highlight>
              <a:latin typeface="Roboto"/>
              <a:ea typeface="Roboto"/>
              <a:cs typeface="Roboto"/>
              <a:sym typeface="Roboto"/>
            </a:endParaRPr>
          </a:p>
          <a:p>
            <a:pPr indent="0" lvl="0" marL="0" marR="0" rtl="0" algn="l">
              <a:lnSpc>
                <a:spcPct val="115000"/>
              </a:lnSpc>
              <a:spcBef>
                <a:spcPts val="0"/>
              </a:spcBef>
              <a:spcAft>
                <a:spcPts val="0"/>
              </a:spcAft>
              <a:buNone/>
            </a:pPr>
            <a:r>
              <a:t/>
            </a:r>
            <a:endParaRPr sz="2400">
              <a:highlight>
                <a:schemeClr val="lt1"/>
              </a:highlight>
              <a:latin typeface="Roboto"/>
              <a:ea typeface="Roboto"/>
              <a:cs typeface="Roboto"/>
              <a:sym typeface="Roboto"/>
            </a:endParaRPr>
          </a:p>
          <a:p>
            <a:pPr indent="-381000" lvl="0" marL="457200" marR="0" rtl="0" algn="l">
              <a:lnSpc>
                <a:spcPct val="115000"/>
              </a:lnSpc>
              <a:spcBef>
                <a:spcPts val="0"/>
              </a:spcBef>
              <a:spcAft>
                <a:spcPts val="0"/>
              </a:spcAft>
              <a:buSzPts val="2400"/>
              <a:buFont typeface="Roboto"/>
              <a:buChar char="●"/>
            </a:pPr>
            <a:r>
              <a:rPr b="1" lang="en" sz="2400">
                <a:highlight>
                  <a:schemeClr val="lt1"/>
                </a:highlight>
                <a:latin typeface="Roboto"/>
                <a:ea typeface="Roboto"/>
                <a:cs typeface="Roboto"/>
                <a:sym typeface="Roboto"/>
              </a:rPr>
              <a:t>Optical Character Recognition (OCR) </a:t>
            </a:r>
            <a:r>
              <a:rPr lang="en" sz="2400">
                <a:highlight>
                  <a:schemeClr val="lt1"/>
                </a:highlight>
                <a:latin typeface="Roboto"/>
                <a:ea typeface="Roboto"/>
                <a:cs typeface="Roboto"/>
                <a:sym typeface="Roboto"/>
              </a:rPr>
              <a:t>| 5%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Low</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Asynchronous processing using Celery</a:t>
            </a:r>
            <a:endParaRPr sz="2400">
              <a:highlight>
                <a:schemeClr val="lt1"/>
              </a:highlight>
              <a:latin typeface="Roboto"/>
              <a:ea typeface="Roboto"/>
              <a:cs typeface="Roboto"/>
              <a:sym typeface="Roboto"/>
            </a:endParaRPr>
          </a:p>
          <a:p>
            <a:pPr indent="0" lvl="0" marL="0" marR="0" rtl="0" algn="l">
              <a:lnSpc>
                <a:spcPct val="115000"/>
              </a:lnSpc>
              <a:spcBef>
                <a:spcPts val="0"/>
              </a:spcBef>
              <a:spcAft>
                <a:spcPts val="0"/>
              </a:spcAft>
              <a:buNone/>
            </a:pPr>
            <a:r>
              <a:t/>
            </a:r>
            <a:endParaRPr sz="2400">
              <a:highlight>
                <a:schemeClr val="lt1"/>
              </a:highlight>
              <a:latin typeface="Roboto"/>
              <a:ea typeface="Roboto"/>
              <a:cs typeface="Roboto"/>
              <a:sym typeface="Roboto"/>
            </a:endParaRPr>
          </a:p>
          <a:p>
            <a:pPr indent="-381000" lvl="0" marL="457200" marR="0" rtl="0" algn="l">
              <a:lnSpc>
                <a:spcPct val="115000"/>
              </a:lnSpc>
              <a:spcBef>
                <a:spcPts val="0"/>
              </a:spcBef>
              <a:spcAft>
                <a:spcPts val="0"/>
              </a:spcAft>
              <a:buSzPts val="2400"/>
              <a:buFont typeface="Roboto"/>
              <a:buChar char="●"/>
            </a:pPr>
            <a:r>
              <a:rPr b="1" lang="en" sz="2400">
                <a:highlight>
                  <a:schemeClr val="lt1"/>
                </a:highlight>
                <a:latin typeface="Roboto"/>
                <a:ea typeface="Roboto"/>
                <a:cs typeface="Roboto"/>
                <a:sym typeface="Roboto"/>
              </a:rPr>
              <a:t>Deployment Issues</a:t>
            </a:r>
            <a:r>
              <a:rPr lang="en" sz="2400">
                <a:highlight>
                  <a:schemeClr val="lt1"/>
                </a:highlight>
                <a:latin typeface="Roboto"/>
                <a:ea typeface="Roboto"/>
                <a:cs typeface="Roboto"/>
                <a:sym typeface="Roboto"/>
              </a:rPr>
              <a:t> | 5%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Low</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Early and constant communication with ITS</a:t>
            </a:r>
            <a:endParaRPr sz="2400">
              <a:highlight>
                <a:schemeClr val="lt1"/>
              </a:highlight>
              <a:latin typeface="Roboto"/>
              <a:ea typeface="Roboto"/>
              <a:cs typeface="Roboto"/>
              <a:sym typeface="Roboto"/>
            </a:endParaRPr>
          </a:p>
        </p:txBody>
      </p:sp>
      <p:sp>
        <p:nvSpPr>
          <p:cNvPr id="262" name="Google Shape;26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0" y="0"/>
            <a:ext cx="9144000" cy="572700"/>
          </a:xfrm>
          <a:prstGeom prst="rect">
            <a:avLst/>
          </a:prstGeom>
          <a:solidFill>
            <a:srgbClr val="BF9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Year at a Glance</a:t>
            </a:r>
            <a:endParaRPr b="1">
              <a:solidFill>
                <a:srgbClr val="FFFFFF"/>
              </a:solidFill>
              <a:latin typeface="Roboto"/>
              <a:ea typeface="Roboto"/>
              <a:cs typeface="Roboto"/>
              <a:sym typeface="Roboto"/>
            </a:endParaRPr>
          </a:p>
        </p:txBody>
      </p:sp>
      <p:sp>
        <p:nvSpPr>
          <p:cNvPr id="268" name="Google Shape;26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9" name="Google Shape;269;p31"/>
          <p:cNvPicPr preferRelativeResize="0"/>
          <p:nvPr/>
        </p:nvPicPr>
        <p:blipFill rotWithShape="1">
          <a:blip r:embed="rId3">
            <a:alphaModFix/>
          </a:blip>
          <a:srcRect b="0" l="0" r="0" t="0"/>
          <a:stretch/>
        </p:blipFill>
        <p:spPr>
          <a:xfrm>
            <a:off x="602000" y="662600"/>
            <a:ext cx="7939994" cy="41711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txBox="1"/>
          <p:nvPr>
            <p:ph type="title"/>
          </p:nvPr>
        </p:nvSpPr>
        <p:spPr>
          <a:xfrm>
            <a:off x="0" y="0"/>
            <a:ext cx="9144000" cy="572700"/>
          </a:xfrm>
          <a:prstGeom prst="rect">
            <a:avLst/>
          </a:prstGeom>
          <a:solidFill>
            <a:srgbClr val="999999"/>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solidFill>
                  <a:srgbClr val="FFFFFF"/>
                </a:solidFill>
                <a:latin typeface="Roboto"/>
                <a:ea typeface="Roboto"/>
                <a:cs typeface="Roboto"/>
                <a:sym typeface="Roboto"/>
              </a:rPr>
              <a:t>C</a:t>
            </a:r>
            <a:r>
              <a:rPr b="1" lang="en">
                <a:solidFill>
                  <a:srgbClr val="FFFFFF"/>
                </a:solidFill>
                <a:latin typeface="Roboto"/>
                <a:ea typeface="Roboto"/>
                <a:cs typeface="Roboto"/>
                <a:sym typeface="Roboto"/>
              </a:rPr>
              <a:t>olorado </a:t>
            </a:r>
            <a:r>
              <a:rPr b="1" lang="en" u="sng">
                <a:solidFill>
                  <a:srgbClr val="FFFFFF"/>
                </a:solidFill>
                <a:latin typeface="Roboto"/>
                <a:ea typeface="Roboto"/>
                <a:cs typeface="Roboto"/>
                <a:sym typeface="Roboto"/>
              </a:rPr>
              <a:t>P</a:t>
            </a:r>
            <a:r>
              <a:rPr b="1" lang="en">
                <a:solidFill>
                  <a:srgbClr val="FFFFFF"/>
                </a:solidFill>
                <a:latin typeface="Roboto"/>
                <a:ea typeface="Roboto"/>
                <a:cs typeface="Roboto"/>
                <a:sym typeface="Roboto"/>
              </a:rPr>
              <a:t>lateau </a:t>
            </a:r>
            <a:r>
              <a:rPr b="1" lang="en" u="sng">
                <a:solidFill>
                  <a:srgbClr val="FFFFFF"/>
                </a:solidFill>
                <a:latin typeface="Roboto"/>
                <a:ea typeface="Roboto"/>
                <a:cs typeface="Roboto"/>
                <a:sym typeface="Roboto"/>
              </a:rPr>
              <a:t>C</a:t>
            </a:r>
            <a:r>
              <a:rPr b="1" lang="en">
                <a:solidFill>
                  <a:srgbClr val="FFFFFF"/>
                </a:solidFill>
                <a:latin typeface="Roboto"/>
                <a:ea typeface="Roboto"/>
                <a:cs typeface="Roboto"/>
                <a:sym typeface="Roboto"/>
              </a:rPr>
              <a:t>ooperative </a:t>
            </a:r>
            <a:r>
              <a:rPr b="1" lang="en" u="sng">
                <a:solidFill>
                  <a:srgbClr val="FFFFFF"/>
                </a:solidFill>
                <a:latin typeface="Roboto"/>
                <a:ea typeface="Roboto"/>
                <a:cs typeface="Roboto"/>
                <a:sym typeface="Roboto"/>
              </a:rPr>
              <a:t>E</a:t>
            </a:r>
            <a:r>
              <a:rPr b="1" lang="en">
                <a:solidFill>
                  <a:srgbClr val="FFFFFF"/>
                </a:solidFill>
                <a:latin typeface="Roboto"/>
                <a:ea typeface="Roboto"/>
                <a:cs typeface="Roboto"/>
                <a:sym typeface="Roboto"/>
              </a:rPr>
              <a:t>cosystem </a:t>
            </a:r>
            <a:r>
              <a:rPr b="1" lang="en" u="sng">
                <a:solidFill>
                  <a:srgbClr val="FFFFFF"/>
                </a:solidFill>
                <a:latin typeface="Roboto"/>
                <a:ea typeface="Roboto"/>
                <a:cs typeface="Roboto"/>
                <a:sym typeface="Roboto"/>
              </a:rPr>
              <a:t>S</a:t>
            </a:r>
            <a:r>
              <a:rPr b="1" lang="en">
                <a:solidFill>
                  <a:srgbClr val="FFFFFF"/>
                </a:solidFill>
                <a:latin typeface="Roboto"/>
                <a:ea typeface="Roboto"/>
                <a:cs typeface="Roboto"/>
                <a:sym typeface="Roboto"/>
              </a:rPr>
              <a:t>tudies </a:t>
            </a:r>
            <a:r>
              <a:rPr b="1" lang="en" u="sng">
                <a:solidFill>
                  <a:srgbClr val="FFFFFF"/>
                </a:solidFill>
                <a:latin typeface="Roboto"/>
                <a:ea typeface="Roboto"/>
                <a:cs typeface="Roboto"/>
                <a:sym typeface="Roboto"/>
              </a:rPr>
              <a:t>U</a:t>
            </a:r>
            <a:r>
              <a:rPr b="1" lang="en">
                <a:solidFill>
                  <a:srgbClr val="FFFFFF"/>
                </a:solidFill>
                <a:latin typeface="Roboto"/>
                <a:ea typeface="Roboto"/>
                <a:cs typeface="Roboto"/>
                <a:sym typeface="Roboto"/>
              </a:rPr>
              <a:t>nit</a:t>
            </a:r>
            <a:endParaRPr b="1">
              <a:solidFill>
                <a:srgbClr val="FFFFFF"/>
              </a:solidFill>
              <a:latin typeface="Roboto"/>
              <a:ea typeface="Roboto"/>
              <a:cs typeface="Roboto"/>
              <a:sym typeface="Roboto"/>
            </a:endParaRPr>
          </a:p>
        </p:txBody>
      </p:sp>
      <p:sp>
        <p:nvSpPr>
          <p:cNvPr id="65" name="Google Shape;65;p14"/>
          <p:cNvSpPr txBox="1"/>
          <p:nvPr>
            <p:ph idx="1" type="body"/>
          </p:nvPr>
        </p:nvSpPr>
        <p:spPr>
          <a:xfrm>
            <a:off x="4205100" y="863550"/>
            <a:ext cx="4938900" cy="3921600"/>
          </a:xfrm>
          <a:prstGeom prst="rect">
            <a:avLst/>
          </a:prstGeom>
        </p:spPr>
        <p:txBody>
          <a:bodyPr anchorCtr="0" anchor="ctr" bIns="91425" lIns="91425" spcFirstLastPara="1" rIns="91425" wrap="square" tIns="91425">
            <a:noAutofit/>
          </a:bodyPr>
          <a:lstStyle/>
          <a:p>
            <a:pPr indent="-381000" lvl="0" marL="457200" rtl="0" algn="l">
              <a:lnSpc>
                <a:spcPct val="100000"/>
              </a:lnSpc>
              <a:spcBef>
                <a:spcPts val="0"/>
              </a:spcBef>
              <a:spcAft>
                <a:spcPts val="0"/>
              </a:spcAft>
              <a:buClr>
                <a:srgbClr val="595959"/>
              </a:buClr>
              <a:buSzPts val="2400"/>
              <a:buFont typeface="Roboto"/>
              <a:buChar char="●"/>
            </a:pPr>
            <a:r>
              <a:rPr lang="en" sz="2400">
                <a:solidFill>
                  <a:srgbClr val="595959"/>
                </a:solidFill>
                <a:latin typeface="Roboto"/>
                <a:ea typeface="Roboto"/>
                <a:cs typeface="Roboto"/>
                <a:sym typeface="Roboto"/>
              </a:rPr>
              <a:t>CPCESU is a part of a national consortium for resource stewardship</a:t>
            </a:r>
            <a:endParaRPr sz="2400">
              <a:solidFill>
                <a:srgbClr val="595959"/>
              </a:solidFill>
              <a:latin typeface="Roboto"/>
              <a:ea typeface="Roboto"/>
              <a:cs typeface="Roboto"/>
              <a:sym typeface="Roboto"/>
            </a:endParaRPr>
          </a:p>
          <a:p>
            <a:pPr indent="-381000" lvl="1" marL="914400" rtl="0" algn="l">
              <a:lnSpc>
                <a:spcPct val="100000"/>
              </a:lnSpc>
              <a:spcBef>
                <a:spcPts val="1000"/>
              </a:spcBef>
              <a:spcAft>
                <a:spcPts val="0"/>
              </a:spcAft>
              <a:buClr>
                <a:srgbClr val="595959"/>
              </a:buClr>
              <a:buSzPts val="2400"/>
              <a:buFont typeface="Roboto"/>
              <a:buChar char="○"/>
            </a:pPr>
            <a:r>
              <a:rPr lang="en" sz="2400">
                <a:solidFill>
                  <a:srgbClr val="595959"/>
                </a:solidFill>
                <a:latin typeface="Roboto"/>
                <a:ea typeface="Roboto"/>
                <a:cs typeface="Roboto"/>
                <a:sym typeface="Roboto"/>
              </a:rPr>
              <a:t>Dozens of projects</a:t>
            </a:r>
            <a:endParaRPr sz="2400">
              <a:solidFill>
                <a:srgbClr val="595959"/>
              </a:solidFill>
              <a:latin typeface="Roboto"/>
              <a:ea typeface="Roboto"/>
              <a:cs typeface="Roboto"/>
              <a:sym typeface="Roboto"/>
            </a:endParaRPr>
          </a:p>
          <a:p>
            <a:pPr indent="-381000" lvl="1" marL="914400" rtl="0" algn="l">
              <a:lnSpc>
                <a:spcPct val="100000"/>
              </a:lnSpc>
              <a:spcBef>
                <a:spcPts val="1000"/>
              </a:spcBef>
              <a:spcAft>
                <a:spcPts val="0"/>
              </a:spcAft>
              <a:buClr>
                <a:srgbClr val="595959"/>
              </a:buClr>
              <a:buSzPts val="2400"/>
              <a:buFont typeface="Roboto"/>
              <a:buChar char="○"/>
            </a:pPr>
            <a:r>
              <a:rPr lang="en" sz="2400">
                <a:solidFill>
                  <a:srgbClr val="595959"/>
                </a:solidFill>
                <a:latin typeface="Roboto"/>
                <a:ea typeface="Roboto"/>
                <a:cs typeface="Roboto"/>
                <a:sym typeface="Roboto"/>
              </a:rPr>
              <a:t>Hundreds of modifications </a:t>
            </a:r>
            <a:endParaRPr sz="2400">
              <a:solidFill>
                <a:srgbClr val="595959"/>
              </a:solidFill>
              <a:latin typeface="Roboto"/>
              <a:ea typeface="Roboto"/>
              <a:cs typeface="Roboto"/>
              <a:sym typeface="Roboto"/>
            </a:endParaRPr>
          </a:p>
          <a:p>
            <a:pPr indent="-381000" lvl="1" marL="914400" rtl="0" algn="l">
              <a:lnSpc>
                <a:spcPct val="100000"/>
              </a:lnSpc>
              <a:spcBef>
                <a:spcPts val="1000"/>
              </a:spcBef>
              <a:spcAft>
                <a:spcPts val="1000"/>
              </a:spcAft>
              <a:buClr>
                <a:srgbClr val="595959"/>
              </a:buClr>
              <a:buSzPts val="2400"/>
              <a:buFont typeface="Roboto"/>
              <a:buChar char="○"/>
            </a:pPr>
            <a:r>
              <a:rPr lang="en" sz="2400">
                <a:solidFill>
                  <a:srgbClr val="595959"/>
                </a:solidFill>
                <a:latin typeface="Roboto"/>
                <a:ea typeface="Roboto"/>
                <a:cs typeface="Roboto"/>
                <a:sym typeface="Roboto"/>
              </a:rPr>
              <a:t>Millions of dollars</a:t>
            </a:r>
            <a:endParaRPr sz="2400">
              <a:solidFill>
                <a:srgbClr val="595959"/>
              </a:solidFill>
              <a:latin typeface="Roboto"/>
              <a:ea typeface="Roboto"/>
              <a:cs typeface="Roboto"/>
              <a:sym typeface="Roboto"/>
            </a:endParaRPr>
          </a:p>
        </p:txBody>
      </p:sp>
      <p:pic>
        <p:nvPicPr>
          <p:cNvPr id="66" name="Google Shape;66;p14"/>
          <p:cNvPicPr preferRelativeResize="0"/>
          <p:nvPr/>
        </p:nvPicPr>
        <p:blipFill>
          <a:blip r:embed="rId3">
            <a:alphaModFix/>
          </a:blip>
          <a:stretch>
            <a:fillRect/>
          </a:stretch>
        </p:blipFill>
        <p:spPr>
          <a:xfrm>
            <a:off x="72050" y="1227475"/>
            <a:ext cx="4164500" cy="3193750"/>
          </a:xfrm>
          <a:prstGeom prst="rect">
            <a:avLst/>
          </a:prstGeom>
          <a:noFill/>
          <a:ln>
            <a:noFill/>
          </a:ln>
        </p:spPr>
      </p:pic>
      <p:sp>
        <p:nvSpPr>
          <p:cNvPr id="67" name="Google Shape;6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2"/>
          <p:cNvSpPr txBox="1"/>
          <p:nvPr>
            <p:ph type="title"/>
          </p:nvPr>
        </p:nvSpPr>
        <p:spPr>
          <a:xfrm>
            <a:off x="0" y="0"/>
            <a:ext cx="9144000" cy="572700"/>
          </a:xfrm>
          <a:prstGeom prst="rect">
            <a:avLst/>
          </a:prstGeom>
          <a:solidFill>
            <a:srgbClr val="6AA84F"/>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Conclusion</a:t>
            </a:r>
            <a:endParaRPr b="1">
              <a:solidFill>
                <a:srgbClr val="FFFFFF"/>
              </a:solidFill>
              <a:latin typeface="Roboto"/>
              <a:ea typeface="Roboto"/>
              <a:cs typeface="Roboto"/>
              <a:sym typeface="Roboto"/>
            </a:endParaRPr>
          </a:p>
        </p:txBody>
      </p:sp>
      <p:sp>
        <p:nvSpPr>
          <p:cNvPr id="275" name="Google Shape;275;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6" name="Google Shape;276;p32"/>
          <p:cNvPicPr preferRelativeResize="0"/>
          <p:nvPr/>
        </p:nvPicPr>
        <p:blipFill>
          <a:blip r:embed="rId3">
            <a:alphaModFix/>
          </a:blip>
          <a:stretch>
            <a:fillRect/>
          </a:stretch>
        </p:blipFill>
        <p:spPr>
          <a:xfrm>
            <a:off x="0" y="572700"/>
            <a:ext cx="8707350" cy="44162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3"/>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Broader Impacts</a:t>
            </a:r>
            <a:endParaRPr b="1">
              <a:solidFill>
                <a:srgbClr val="FFFFFF"/>
              </a:solidFill>
              <a:latin typeface="Roboto"/>
              <a:ea typeface="Roboto"/>
              <a:cs typeface="Roboto"/>
              <a:sym typeface="Roboto"/>
            </a:endParaRPr>
          </a:p>
        </p:txBody>
      </p:sp>
      <p:sp>
        <p:nvSpPr>
          <p:cNvPr id="282" name="Google Shape;282;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3" name="Google Shape;283;p33"/>
          <p:cNvPicPr preferRelativeResize="0"/>
          <p:nvPr/>
        </p:nvPicPr>
        <p:blipFill>
          <a:blip r:embed="rId3">
            <a:alphaModFix/>
          </a:blip>
          <a:stretch>
            <a:fillRect/>
          </a:stretch>
        </p:blipFill>
        <p:spPr>
          <a:xfrm>
            <a:off x="4728900" y="1043450"/>
            <a:ext cx="4164500" cy="3193750"/>
          </a:xfrm>
          <a:prstGeom prst="rect">
            <a:avLst/>
          </a:prstGeom>
          <a:noFill/>
          <a:ln>
            <a:noFill/>
          </a:ln>
        </p:spPr>
      </p:pic>
      <p:sp>
        <p:nvSpPr>
          <p:cNvPr id="284" name="Google Shape;284;p33"/>
          <p:cNvSpPr txBox="1"/>
          <p:nvPr>
            <p:ph idx="1" type="body"/>
          </p:nvPr>
        </p:nvSpPr>
        <p:spPr>
          <a:xfrm>
            <a:off x="311700" y="711775"/>
            <a:ext cx="4260300" cy="3951600"/>
          </a:xfrm>
          <a:prstGeom prst="rect">
            <a:avLst/>
          </a:prstGeom>
        </p:spPr>
        <p:txBody>
          <a:bodyPr anchorCtr="0" anchor="ctr" bIns="91425" lIns="91425" spcFirstLastPara="1" rIns="91425" wrap="square" tIns="91425">
            <a:noAutofit/>
          </a:bodyPr>
          <a:lstStyle/>
          <a:p>
            <a:pPr indent="-381000" lvl="0" marL="457200" marR="0" rtl="0" algn="l">
              <a:lnSpc>
                <a:spcPct val="115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Better reporting to NAU and other organizations</a:t>
            </a:r>
            <a:endParaRPr sz="2400">
              <a:solidFill>
                <a:srgbClr val="595959"/>
              </a:solidFill>
              <a:highlight>
                <a:schemeClr val="lt1"/>
              </a:highlight>
              <a:latin typeface="Roboto"/>
              <a:ea typeface="Roboto"/>
              <a:cs typeface="Roboto"/>
              <a:sym typeface="Roboto"/>
            </a:endParaRPr>
          </a:p>
          <a:p>
            <a:pPr indent="-381000" lvl="0" marL="457200" marR="0" rtl="0" algn="l">
              <a:lnSpc>
                <a:spcPct val="115000"/>
              </a:lnSpc>
              <a:spcBef>
                <a:spcPts val="100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Can become the national network’s system</a:t>
            </a:r>
            <a:endParaRPr sz="2400">
              <a:solidFill>
                <a:srgbClr val="595959"/>
              </a:solidFill>
              <a:highlight>
                <a:schemeClr val="lt1"/>
              </a:highlight>
              <a:latin typeface="Roboto"/>
              <a:ea typeface="Roboto"/>
              <a:cs typeface="Roboto"/>
              <a:sym typeface="Roboto"/>
            </a:endParaRPr>
          </a:p>
          <a:p>
            <a:pPr indent="-381000" lvl="0" marL="457200" marR="0" rtl="0" algn="l">
              <a:lnSpc>
                <a:spcPct val="115000"/>
              </a:lnSpc>
              <a:spcBef>
                <a:spcPts val="1000"/>
              </a:spcBef>
              <a:spcAft>
                <a:spcPts val="100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Aiding conservation projects and the environment</a:t>
            </a:r>
            <a:endParaRPr sz="2400">
              <a:solidFill>
                <a:srgbClr val="595959"/>
              </a:solidFill>
              <a:highlight>
                <a:schemeClr val="lt1"/>
              </a:highlight>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4"/>
          <p:cNvSpPr txBox="1"/>
          <p:nvPr>
            <p:ph type="ctrTitle"/>
          </p:nvPr>
        </p:nvSpPr>
        <p:spPr>
          <a:xfrm>
            <a:off x="0" y="473200"/>
            <a:ext cx="9144000" cy="1796400"/>
          </a:xfrm>
          <a:prstGeom prst="rect">
            <a:avLst/>
          </a:prstGeom>
          <a:solidFill>
            <a:srgbClr val="6AA84F"/>
          </a:solidFill>
        </p:spPr>
        <p:txBody>
          <a:bodyPr anchorCtr="0" anchor="b"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Roboto"/>
                <a:ea typeface="Roboto"/>
                <a:cs typeface="Roboto"/>
                <a:sym typeface="Roboto"/>
              </a:rPr>
              <a:t>CPCESU Project</a:t>
            </a:r>
            <a:br>
              <a:rPr b="1" lang="en" sz="4500">
                <a:solidFill>
                  <a:srgbClr val="FFFFFF"/>
                </a:solidFill>
                <a:latin typeface="Roboto"/>
                <a:ea typeface="Roboto"/>
                <a:cs typeface="Roboto"/>
                <a:sym typeface="Roboto"/>
              </a:rPr>
            </a:br>
            <a:r>
              <a:rPr b="1" lang="en" sz="4500">
                <a:solidFill>
                  <a:srgbClr val="FFFFFF"/>
                </a:solidFill>
                <a:latin typeface="Roboto"/>
                <a:ea typeface="Roboto"/>
                <a:cs typeface="Roboto"/>
                <a:sym typeface="Roboto"/>
              </a:rPr>
              <a:t>Management System</a:t>
            </a:r>
            <a:endParaRPr b="1" sz="4500">
              <a:solidFill>
                <a:srgbClr val="FFFFFF"/>
              </a:solidFill>
              <a:latin typeface="Roboto"/>
              <a:ea typeface="Roboto"/>
              <a:cs typeface="Roboto"/>
              <a:sym typeface="Roboto"/>
            </a:endParaRPr>
          </a:p>
        </p:txBody>
      </p:sp>
      <p:pic>
        <p:nvPicPr>
          <p:cNvPr id="290" name="Google Shape;290;p34"/>
          <p:cNvPicPr preferRelativeResize="0"/>
          <p:nvPr/>
        </p:nvPicPr>
        <p:blipFill rotWithShape="1">
          <a:blip r:embed="rId3">
            <a:alphaModFix/>
          </a:blip>
          <a:srcRect b="0" l="0" r="0" t="0"/>
          <a:stretch/>
        </p:blipFill>
        <p:spPr>
          <a:xfrm>
            <a:off x="7531700" y="693901"/>
            <a:ext cx="1355004" cy="1355025"/>
          </a:xfrm>
          <a:prstGeom prst="rect">
            <a:avLst/>
          </a:prstGeom>
          <a:noFill/>
          <a:ln>
            <a:noFill/>
          </a:ln>
        </p:spPr>
      </p:pic>
      <p:pic>
        <p:nvPicPr>
          <p:cNvPr id="291" name="Google Shape;291;p34"/>
          <p:cNvPicPr preferRelativeResize="0"/>
          <p:nvPr/>
        </p:nvPicPr>
        <p:blipFill>
          <a:blip r:embed="rId4">
            <a:alphaModFix/>
          </a:blip>
          <a:stretch>
            <a:fillRect/>
          </a:stretch>
        </p:blipFill>
        <p:spPr>
          <a:xfrm>
            <a:off x="177900" y="672338"/>
            <a:ext cx="1398150" cy="1398150"/>
          </a:xfrm>
          <a:prstGeom prst="rect">
            <a:avLst/>
          </a:prstGeom>
          <a:noFill/>
          <a:ln>
            <a:noFill/>
          </a:ln>
        </p:spPr>
      </p:pic>
      <p:graphicFrame>
        <p:nvGraphicFramePr>
          <p:cNvPr id="292" name="Google Shape;292;p34"/>
          <p:cNvGraphicFramePr/>
          <p:nvPr/>
        </p:nvGraphicFramePr>
        <p:xfrm>
          <a:off x="177900" y="2396900"/>
          <a:ext cx="3000000" cy="3000000"/>
        </p:xfrm>
        <a:graphic>
          <a:graphicData uri="http://schemas.openxmlformats.org/drawingml/2006/table">
            <a:tbl>
              <a:tblPr>
                <a:noFill/>
                <a:tableStyleId>{82D5133A-E2E2-4A33-A02A-532428EA9C1F}</a:tableStyleId>
              </a:tblPr>
              <a:tblGrid>
                <a:gridCol w="2711925"/>
                <a:gridCol w="3250825"/>
                <a:gridCol w="2746025"/>
              </a:tblGrid>
              <a:tr h="604325">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Joseph Remy</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Colton Nunley</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Jasque Saydyk</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137575">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Team Lead</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Editor-in-Chief</a:t>
                      </a:r>
                      <a:endParaRPr i="1" sz="2000">
                        <a:solidFill>
                          <a:schemeClr val="dk1"/>
                        </a:solidFill>
                        <a:latin typeface="Roboto"/>
                        <a:ea typeface="Roboto"/>
                        <a:cs typeface="Roboto"/>
                        <a:sym typeface="Roboto"/>
                      </a:endParaRPr>
                    </a:p>
                    <a:p>
                      <a:pPr indent="0" lvl="0" marL="0" rtl="0" algn="ctr">
                        <a:spcBef>
                          <a:spcPts val="0"/>
                        </a:spcBef>
                        <a:spcAft>
                          <a:spcPts val="0"/>
                        </a:spcAft>
                        <a:buNone/>
                      </a:pPr>
                      <a:r>
                        <a:rPr i="1" lang="en" sz="2000">
                          <a:solidFill>
                            <a:schemeClr val="dk1"/>
                          </a:solidFill>
                          <a:latin typeface="Roboto"/>
                          <a:ea typeface="Roboto"/>
                          <a:cs typeface="Roboto"/>
                          <a:sym typeface="Roboto"/>
                        </a:rPr>
                        <a:t>UI Designer Lead</a:t>
                      </a:r>
                      <a:endParaRPr i="1" sz="2000">
                        <a:solidFill>
                          <a:schemeClr val="dk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Architect</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Customer Communications</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QA Manager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Business Analyst</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Recorder</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Release Manager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75950">
                <a:tc>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remy@nau.edu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crn79@nau.edu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jrs496@nau.edu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75950">
                <a:tc gridSpan="3">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http://bit.ly/ECOders</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r>
            </a:tbl>
          </a:graphicData>
        </a:graphic>
      </p:graphicFrame>
      <p:sp>
        <p:nvSpPr>
          <p:cNvPr id="293" name="Google Shape;29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5"/>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299" name="Google Shape;299;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 </a:t>
            </a:r>
            <a:endParaRPr/>
          </a:p>
        </p:txBody>
      </p:sp>
      <p:sp>
        <p:nvSpPr>
          <p:cNvPr id="300" name="Google Shape;300;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36"/>
          <p:cNvSpPr txBox="1"/>
          <p:nvPr>
            <p:ph type="title"/>
          </p:nvPr>
        </p:nvSpPr>
        <p:spPr>
          <a:xfrm>
            <a:off x="0" y="0"/>
            <a:ext cx="9144000" cy="572700"/>
          </a:xfrm>
          <a:prstGeom prst="rect">
            <a:avLst/>
          </a:prstGeom>
          <a:solidFill>
            <a:srgbClr val="6AA84F"/>
          </a:solidFill>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rgbClr val="FFFFFF"/>
                </a:solidFill>
                <a:latin typeface="Roboto"/>
                <a:ea typeface="Roboto"/>
                <a:cs typeface="Roboto"/>
                <a:sym typeface="Roboto"/>
              </a:rPr>
              <a:t>Full File Tree - Part 1 (Figure 4.2.0)</a:t>
            </a:r>
            <a:endParaRPr sz="2800">
              <a:solidFill>
                <a:srgbClr val="FFFFFF"/>
              </a:solidFill>
            </a:endParaRPr>
          </a:p>
        </p:txBody>
      </p:sp>
      <p:pic>
        <p:nvPicPr>
          <p:cNvPr id="306" name="Google Shape;306;p36"/>
          <p:cNvPicPr preferRelativeResize="0"/>
          <p:nvPr/>
        </p:nvPicPr>
        <p:blipFill>
          <a:blip r:embed="rId3">
            <a:alphaModFix/>
          </a:blip>
          <a:stretch>
            <a:fillRect/>
          </a:stretch>
        </p:blipFill>
        <p:spPr>
          <a:xfrm>
            <a:off x="1487388" y="717175"/>
            <a:ext cx="6169231" cy="4265445"/>
          </a:xfrm>
          <a:prstGeom prst="rect">
            <a:avLst/>
          </a:prstGeom>
          <a:noFill/>
          <a:ln>
            <a:noFill/>
          </a:ln>
        </p:spPr>
      </p:pic>
      <p:sp>
        <p:nvSpPr>
          <p:cNvPr id="307" name="Google Shape;307;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7"/>
          <p:cNvSpPr txBox="1"/>
          <p:nvPr>
            <p:ph type="title"/>
          </p:nvPr>
        </p:nvSpPr>
        <p:spPr>
          <a:xfrm>
            <a:off x="0" y="0"/>
            <a:ext cx="9144000" cy="572700"/>
          </a:xfrm>
          <a:prstGeom prst="rect">
            <a:avLst/>
          </a:prstGeom>
          <a:solidFill>
            <a:srgbClr val="6AA84F"/>
          </a:solidFill>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rgbClr val="FFFFFF"/>
                </a:solidFill>
                <a:latin typeface="Roboto"/>
                <a:ea typeface="Roboto"/>
                <a:cs typeface="Roboto"/>
                <a:sym typeface="Roboto"/>
              </a:rPr>
              <a:t>Full File Tree - Part 2 (Figure 4.2.1)</a:t>
            </a:r>
            <a:endParaRPr sz="2800">
              <a:solidFill>
                <a:srgbClr val="FFFFFF"/>
              </a:solidFill>
            </a:endParaRPr>
          </a:p>
        </p:txBody>
      </p:sp>
      <p:pic>
        <p:nvPicPr>
          <p:cNvPr id="313" name="Google Shape;313;p37"/>
          <p:cNvPicPr preferRelativeResize="0"/>
          <p:nvPr/>
        </p:nvPicPr>
        <p:blipFill>
          <a:blip r:embed="rId3">
            <a:alphaModFix/>
          </a:blip>
          <a:stretch>
            <a:fillRect/>
          </a:stretch>
        </p:blipFill>
        <p:spPr>
          <a:xfrm>
            <a:off x="2222938" y="725100"/>
            <a:ext cx="4698114" cy="4265995"/>
          </a:xfrm>
          <a:prstGeom prst="rect">
            <a:avLst/>
          </a:prstGeom>
          <a:noFill/>
          <a:ln>
            <a:noFill/>
          </a:ln>
        </p:spPr>
      </p:pic>
      <p:sp>
        <p:nvSpPr>
          <p:cNvPr id="314" name="Google Shape;314;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38"/>
          <p:cNvSpPr txBox="1"/>
          <p:nvPr>
            <p:ph type="title"/>
          </p:nvPr>
        </p:nvSpPr>
        <p:spPr>
          <a:xfrm>
            <a:off x="0" y="0"/>
            <a:ext cx="9144000" cy="572700"/>
          </a:xfrm>
          <a:prstGeom prst="rect">
            <a:avLst/>
          </a:prstGeom>
          <a:solidFill>
            <a:srgbClr val="6AA84F"/>
          </a:solidFill>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rgbClr val="FFFFFF"/>
                </a:solidFill>
                <a:latin typeface="Roboto"/>
                <a:ea typeface="Roboto"/>
                <a:cs typeface="Roboto"/>
                <a:sym typeface="Roboto"/>
              </a:rPr>
              <a:t>Full File Tree - Part 3 (Figure 4.2.2)</a:t>
            </a:r>
            <a:endParaRPr sz="2800">
              <a:solidFill>
                <a:srgbClr val="FFFFFF"/>
              </a:solidFill>
            </a:endParaRPr>
          </a:p>
        </p:txBody>
      </p:sp>
      <p:pic>
        <p:nvPicPr>
          <p:cNvPr id="320" name="Google Shape;320;p38"/>
          <p:cNvPicPr preferRelativeResize="0"/>
          <p:nvPr/>
        </p:nvPicPr>
        <p:blipFill>
          <a:blip r:embed="rId3">
            <a:alphaModFix/>
          </a:blip>
          <a:stretch>
            <a:fillRect/>
          </a:stretch>
        </p:blipFill>
        <p:spPr>
          <a:xfrm>
            <a:off x="1335275" y="725100"/>
            <a:ext cx="6473455" cy="4265998"/>
          </a:xfrm>
          <a:prstGeom prst="rect">
            <a:avLst/>
          </a:prstGeom>
          <a:noFill/>
          <a:ln>
            <a:noFill/>
          </a:ln>
        </p:spPr>
      </p:pic>
      <p:sp>
        <p:nvSpPr>
          <p:cNvPr id="321" name="Google Shape;321;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39"/>
          <p:cNvSpPr txBox="1"/>
          <p:nvPr>
            <p:ph type="title"/>
          </p:nvPr>
        </p:nvSpPr>
        <p:spPr>
          <a:xfrm>
            <a:off x="0" y="0"/>
            <a:ext cx="9144000" cy="572700"/>
          </a:xfrm>
          <a:prstGeom prst="rect">
            <a:avLst/>
          </a:prstGeom>
          <a:solidFill>
            <a:srgbClr val="BF9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Spring Semester Schedule</a:t>
            </a:r>
            <a:endParaRPr b="1">
              <a:solidFill>
                <a:srgbClr val="FFFFFF"/>
              </a:solidFill>
              <a:latin typeface="Roboto"/>
              <a:ea typeface="Roboto"/>
              <a:cs typeface="Roboto"/>
              <a:sym typeface="Roboto"/>
            </a:endParaRPr>
          </a:p>
        </p:txBody>
      </p:sp>
      <p:sp>
        <p:nvSpPr>
          <p:cNvPr id="327" name="Google Shape;327;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8" name="Google Shape;328;p39"/>
          <p:cNvPicPr preferRelativeResize="0"/>
          <p:nvPr/>
        </p:nvPicPr>
        <p:blipFill rotWithShape="1">
          <a:blip r:embed="rId3">
            <a:alphaModFix/>
          </a:blip>
          <a:srcRect b="0" l="0" r="10" t="0"/>
          <a:stretch/>
        </p:blipFill>
        <p:spPr>
          <a:xfrm>
            <a:off x="2555463" y="572700"/>
            <a:ext cx="4032807" cy="4570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0"/>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UI Mockup</a:t>
            </a:r>
            <a:endParaRPr>
              <a:solidFill>
                <a:srgbClr val="FFFFFF"/>
              </a:solidFill>
            </a:endParaRPr>
          </a:p>
        </p:txBody>
      </p:sp>
      <p:sp>
        <p:nvSpPr>
          <p:cNvPr id="334" name="Google Shape;33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5" name="Google Shape;335;p40"/>
          <p:cNvPicPr preferRelativeResize="0"/>
          <p:nvPr/>
        </p:nvPicPr>
        <p:blipFill>
          <a:blip r:embed="rId3">
            <a:alphaModFix/>
          </a:blip>
          <a:stretch>
            <a:fillRect/>
          </a:stretch>
        </p:blipFill>
        <p:spPr>
          <a:xfrm>
            <a:off x="515625" y="572700"/>
            <a:ext cx="8112748" cy="4570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41"/>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Current Status - Authentication</a:t>
            </a:r>
            <a:endParaRPr>
              <a:solidFill>
                <a:srgbClr val="FFFFFF"/>
              </a:solidFill>
            </a:endParaRPr>
          </a:p>
        </p:txBody>
      </p:sp>
      <p:sp>
        <p:nvSpPr>
          <p:cNvPr id="341" name="Google Shape;341;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2" name="Google Shape;342;p41"/>
          <p:cNvPicPr preferRelativeResize="0"/>
          <p:nvPr/>
        </p:nvPicPr>
        <p:blipFill>
          <a:blip r:embed="rId3">
            <a:alphaModFix/>
          </a:blip>
          <a:stretch>
            <a:fillRect/>
          </a:stretch>
        </p:blipFill>
        <p:spPr>
          <a:xfrm>
            <a:off x="509063" y="572700"/>
            <a:ext cx="8125867" cy="4570800"/>
          </a:xfrm>
          <a:prstGeom prst="rect">
            <a:avLst/>
          </a:prstGeom>
          <a:noFill/>
          <a:ln>
            <a:noFill/>
          </a:ln>
          <a:effectLst>
            <a:outerShdw blurRad="57150" rotWithShape="0" algn="bl" dir="108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0" y="0"/>
            <a:ext cx="9144000" cy="572700"/>
          </a:xfrm>
          <a:prstGeom prst="rect">
            <a:avLst/>
          </a:prstGeom>
          <a:solidFill>
            <a:srgbClr val="0B5394"/>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Current Technology</a:t>
            </a:r>
            <a:endParaRPr b="1">
              <a:solidFill>
                <a:srgbClr val="FFFFFF"/>
              </a:solidFill>
              <a:latin typeface="Roboto"/>
              <a:ea typeface="Roboto"/>
              <a:cs typeface="Roboto"/>
              <a:sym typeface="Roboto"/>
            </a:endParaRPr>
          </a:p>
        </p:txBody>
      </p:sp>
      <p:pic>
        <p:nvPicPr>
          <p:cNvPr id="73" name="Google Shape;73;p15"/>
          <p:cNvPicPr preferRelativeResize="0"/>
          <p:nvPr/>
        </p:nvPicPr>
        <p:blipFill rotWithShape="1">
          <a:blip r:embed="rId3">
            <a:alphaModFix/>
          </a:blip>
          <a:srcRect b="2642" l="0" r="0" t="2642"/>
          <a:stretch/>
        </p:blipFill>
        <p:spPr>
          <a:xfrm>
            <a:off x="1409150" y="850175"/>
            <a:ext cx="2086900" cy="1976625"/>
          </a:xfrm>
          <a:prstGeom prst="rect">
            <a:avLst/>
          </a:prstGeom>
          <a:noFill/>
          <a:ln>
            <a:noFill/>
          </a:ln>
        </p:spPr>
      </p:pic>
      <p:pic>
        <p:nvPicPr>
          <p:cNvPr id="74" name="Google Shape;74;p15"/>
          <p:cNvPicPr preferRelativeResize="0"/>
          <p:nvPr/>
        </p:nvPicPr>
        <p:blipFill rotWithShape="1">
          <a:blip r:embed="rId4">
            <a:alphaModFix/>
          </a:blip>
          <a:srcRect b="0" l="903" r="893" t="0"/>
          <a:stretch/>
        </p:blipFill>
        <p:spPr>
          <a:xfrm>
            <a:off x="5490588" y="925725"/>
            <a:ext cx="1825525" cy="1825523"/>
          </a:xfrm>
          <a:prstGeom prst="rect">
            <a:avLst/>
          </a:prstGeom>
          <a:noFill/>
          <a:ln>
            <a:noFill/>
          </a:ln>
        </p:spPr>
      </p:pic>
      <p:pic>
        <p:nvPicPr>
          <p:cNvPr id="75" name="Google Shape;75;p15"/>
          <p:cNvPicPr preferRelativeResize="0"/>
          <p:nvPr/>
        </p:nvPicPr>
        <p:blipFill rotWithShape="1">
          <a:blip r:embed="rId5">
            <a:alphaModFix/>
          </a:blip>
          <a:srcRect b="0" l="0" r="0" t="0"/>
          <a:stretch/>
        </p:blipFill>
        <p:spPr>
          <a:xfrm>
            <a:off x="5525775" y="3104275"/>
            <a:ext cx="1755151" cy="1755151"/>
          </a:xfrm>
          <a:prstGeom prst="rect">
            <a:avLst/>
          </a:prstGeom>
          <a:noFill/>
          <a:ln>
            <a:noFill/>
          </a:ln>
        </p:spPr>
      </p:pic>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 name="Google Shape;77;p15"/>
          <p:cNvPicPr preferRelativeResize="0"/>
          <p:nvPr/>
        </p:nvPicPr>
        <p:blipFill rotWithShape="1">
          <a:blip r:embed="rId6">
            <a:alphaModFix/>
          </a:blip>
          <a:srcRect b="0" l="893" r="893" t="0"/>
          <a:stretch/>
        </p:blipFill>
        <p:spPr>
          <a:xfrm>
            <a:off x="1492425" y="3021675"/>
            <a:ext cx="1920352" cy="19203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2"/>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Current Status - Django’s Admin Site</a:t>
            </a:r>
            <a:endParaRPr>
              <a:solidFill>
                <a:srgbClr val="FFFFFF"/>
              </a:solidFill>
            </a:endParaRPr>
          </a:p>
        </p:txBody>
      </p:sp>
      <p:sp>
        <p:nvSpPr>
          <p:cNvPr id="348" name="Google Shape;348;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9" name="Google Shape;349;p42"/>
          <p:cNvPicPr preferRelativeResize="0"/>
          <p:nvPr/>
        </p:nvPicPr>
        <p:blipFill>
          <a:blip r:embed="rId3">
            <a:alphaModFix/>
          </a:blip>
          <a:stretch>
            <a:fillRect/>
          </a:stretch>
        </p:blipFill>
        <p:spPr>
          <a:xfrm>
            <a:off x="509063" y="572700"/>
            <a:ext cx="8125867" cy="4570800"/>
          </a:xfrm>
          <a:prstGeom prst="rect">
            <a:avLst/>
          </a:prstGeom>
          <a:noFill/>
          <a:ln>
            <a:noFill/>
          </a:ln>
          <a:effectLst>
            <a:outerShdw blurRad="57150" rotWithShape="0" algn="bl" dir="108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6"/>
          <p:cNvSpPr txBox="1"/>
          <p:nvPr>
            <p:ph type="title"/>
          </p:nvPr>
        </p:nvSpPr>
        <p:spPr>
          <a:xfrm>
            <a:off x="0" y="0"/>
            <a:ext cx="9144000" cy="572700"/>
          </a:xfrm>
          <a:prstGeom prst="rect">
            <a:avLst/>
          </a:prstGeom>
          <a:solidFill>
            <a:srgbClr val="7F6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Project </a:t>
            </a:r>
            <a:r>
              <a:rPr b="1" lang="en">
                <a:solidFill>
                  <a:srgbClr val="FFFFFF"/>
                </a:solidFill>
                <a:latin typeface="Roboto"/>
                <a:ea typeface="Roboto"/>
                <a:cs typeface="Roboto"/>
                <a:sym typeface="Roboto"/>
              </a:rPr>
              <a:t>Workflow</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grpSp>
        <p:nvGrpSpPr>
          <p:cNvPr id="83" name="Google Shape;83;p16"/>
          <p:cNvGrpSpPr/>
          <p:nvPr/>
        </p:nvGrpSpPr>
        <p:grpSpPr>
          <a:xfrm>
            <a:off x="794975" y="1433725"/>
            <a:ext cx="2015400" cy="1779250"/>
            <a:chOff x="3384575" y="1433725"/>
            <a:chExt cx="2015400" cy="1779250"/>
          </a:xfrm>
        </p:grpSpPr>
        <p:sp>
          <p:nvSpPr>
            <p:cNvPr id="84" name="Google Shape;84;p16"/>
            <p:cNvSpPr/>
            <p:nvPr/>
          </p:nvSpPr>
          <p:spPr>
            <a:xfrm>
              <a:off x="3485717" y="3079475"/>
              <a:ext cx="1294800" cy="133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6"/>
            <p:cNvSpPr txBox="1"/>
            <p:nvPr/>
          </p:nvSpPr>
          <p:spPr>
            <a:xfrm>
              <a:off x="3384575" y="1433725"/>
              <a:ext cx="2015400" cy="11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Proposal</a:t>
              </a:r>
              <a:br>
                <a:rPr b="1" lang="en" sz="2000">
                  <a:latin typeface="Roboto"/>
                  <a:ea typeface="Roboto"/>
                  <a:cs typeface="Roboto"/>
                  <a:sym typeface="Roboto"/>
                </a:rPr>
              </a:br>
              <a:endParaRPr b="1" sz="800">
                <a:latin typeface="Roboto"/>
                <a:ea typeface="Roboto"/>
                <a:cs typeface="Roboto"/>
                <a:sym typeface="Roboto"/>
              </a:endParaRPr>
            </a:p>
            <a:p>
              <a:pPr indent="0" lvl="0" marL="0" rtl="0" algn="l">
                <a:spcBef>
                  <a:spcPts val="0"/>
                </a:spcBef>
                <a:spcAft>
                  <a:spcPts val="1600"/>
                </a:spcAft>
                <a:buNone/>
              </a:pPr>
              <a:r>
                <a:rPr lang="en" sz="1200">
                  <a:latin typeface="Roboto"/>
                  <a:ea typeface="Roboto"/>
                  <a:cs typeface="Roboto"/>
                  <a:sym typeface="Roboto"/>
                </a:rPr>
                <a:t>Federal agency starts inquiry to non-government contractor</a:t>
              </a:r>
              <a:endParaRPr b="1" sz="1200">
                <a:latin typeface="Roboto"/>
                <a:ea typeface="Roboto"/>
                <a:cs typeface="Roboto"/>
                <a:sym typeface="Roboto"/>
              </a:endParaRPr>
            </a:p>
          </p:txBody>
        </p:sp>
        <p:grpSp>
          <p:nvGrpSpPr>
            <p:cNvPr id="86" name="Google Shape;86;p16"/>
            <p:cNvGrpSpPr/>
            <p:nvPr/>
          </p:nvGrpSpPr>
          <p:grpSpPr>
            <a:xfrm>
              <a:off x="3435870" y="2800065"/>
              <a:ext cx="92400" cy="411825"/>
              <a:chOff x="845575" y="2563700"/>
              <a:chExt cx="92400" cy="411825"/>
            </a:xfrm>
          </p:grpSpPr>
          <p:sp>
            <p:nvSpPr>
              <p:cNvPr id="87" name="Google Shape;87;p1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 name="Google Shape;88;p1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89" name="Google Shape;89;p16"/>
          <p:cNvGrpSpPr/>
          <p:nvPr/>
        </p:nvGrpSpPr>
        <p:grpSpPr>
          <a:xfrm>
            <a:off x="2073400" y="3079467"/>
            <a:ext cx="1683000" cy="1790932"/>
            <a:chOff x="2073400" y="3079467"/>
            <a:chExt cx="1683000" cy="1790932"/>
          </a:xfrm>
        </p:grpSpPr>
        <p:sp>
          <p:nvSpPr>
            <p:cNvPr id="90" name="Google Shape;90;p16"/>
            <p:cNvSpPr/>
            <p:nvPr/>
          </p:nvSpPr>
          <p:spPr>
            <a:xfrm>
              <a:off x="2191011" y="3079475"/>
              <a:ext cx="12948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txBox="1"/>
            <p:nvPr/>
          </p:nvSpPr>
          <p:spPr>
            <a:xfrm>
              <a:off x="2073400" y="3502999"/>
              <a:ext cx="16830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Drafting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Proposal is passed back and forth</a:t>
              </a:r>
              <a:endParaRPr b="1" sz="2000">
                <a:latin typeface="Roboto"/>
                <a:ea typeface="Roboto"/>
                <a:cs typeface="Roboto"/>
                <a:sym typeface="Roboto"/>
              </a:endParaRPr>
            </a:p>
          </p:txBody>
        </p:sp>
        <p:grpSp>
          <p:nvGrpSpPr>
            <p:cNvPr id="92" name="Google Shape;92;p16"/>
            <p:cNvGrpSpPr/>
            <p:nvPr/>
          </p:nvGrpSpPr>
          <p:grpSpPr>
            <a:xfrm rot="10800000">
              <a:off x="2149293" y="3079467"/>
              <a:ext cx="92400" cy="411825"/>
              <a:chOff x="2072481" y="2563700"/>
              <a:chExt cx="92400" cy="411825"/>
            </a:xfrm>
          </p:grpSpPr>
          <p:cxnSp>
            <p:nvCxnSpPr>
              <p:cNvPr id="93" name="Google Shape;93;p16"/>
              <p:cNvCxnSpPr/>
              <p:nvPr/>
            </p:nvCxnSpPr>
            <p:spPr>
              <a:xfrm>
                <a:off x="2118681"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4" name="Google Shape;94;p16"/>
              <p:cNvSpPr/>
              <p:nvPr/>
            </p:nvSpPr>
            <p:spPr>
              <a:xfrm>
                <a:off x="2072481"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5" name="Google Shape;95;p16"/>
          <p:cNvGrpSpPr/>
          <p:nvPr/>
        </p:nvGrpSpPr>
        <p:grpSpPr>
          <a:xfrm>
            <a:off x="3386760" y="1433725"/>
            <a:ext cx="1683000" cy="1779250"/>
            <a:chOff x="3386760" y="1433725"/>
            <a:chExt cx="1683000" cy="1779250"/>
          </a:xfrm>
        </p:grpSpPr>
        <p:sp>
          <p:nvSpPr>
            <p:cNvPr id="96" name="Google Shape;96;p16"/>
            <p:cNvSpPr/>
            <p:nvPr/>
          </p:nvSpPr>
          <p:spPr>
            <a:xfrm>
              <a:off x="3485717" y="3079475"/>
              <a:ext cx="12948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txBox="1"/>
            <p:nvPr/>
          </p:nvSpPr>
          <p:spPr>
            <a:xfrm>
              <a:off x="3386760" y="143372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Acceptance</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Both parties sign and work begins</a:t>
              </a:r>
              <a:endParaRPr b="1" sz="2000">
                <a:latin typeface="Roboto"/>
                <a:ea typeface="Roboto"/>
                <a:cs typeface="Roboto"/>
                <a:sym typeface="Roboto"/>
              </a:endParaRPr>
            </a:p>
          </p:txBody>
        </p:sp>
        <p:grpSp>
          <p:nvGrpSpPr>
            <p:cNvPr id="98" name="Google Shape;98;p16"/>
            <p:cNvGrpSpPr/>
            <p:nvPr/>
          </p:nvGrpSpPr>
          <p:grpSpPr>
            <a:xfrm>
              <a:off x="3435870" y="2800065"/>
              <a:ext cx="92400" cy="411825"/>
              <a:chOff x="845575" y="2563700"/>
              <a:chExt cx="92400" cy="411825"/>
            </a:xfrm>
          </p:grpSpPr>
          <p:sp>
            <p:nvSpPr>
              <p:cNvPr id="99" name="Google Shape;99;p1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 name="Google Shape;100;p1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101" name="Google Shape;101;p16"/>
          <p:cNvGrpSpPr/>
          <p:nvPr/>
        </p:nvGrpSpPr>
        <p:grpSpPr>
          <a:xfrm>
            <a:off x="4665200" y="3079467"/>
            <a:ext cx="1683000" cy="1790932"/>
            <a:chOff x="4665200" y="3079467"/>
            <a:chExt cx="1683000" cy="1790932"/>
          </a:xfrm>
        </p:grpSpPr>
        <p:sp>
          <p:nvSpPr>
            <p:cNvPr id="102" name="Google Shape;102;p16"/>
            <p:cNvSpPr/>
            <p:nvPr/>
          </p:nvSpPr>
          <p:spPr>
            <a:xfrm>
              <a:off x="4780421" y="3079475"/>
              <a:ext cx="1294800" cy="1335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 name="Google Shape;103;p16"/>
            <p:cNvGrpSpPr/>
            <p:nvPr/>
          </p:nvGrpSpPr>
          <p:grpSpPr>
            <a:xfrm rot="10800000">
              <a:off x="4737413" y="3079467"/>
              <a:ext cx="92400" cy="411825"/>
              <a:chOff x="2070100" y="2563700"/>
              <a:chExt cx="92400" cy="411825"/>
            </a:xfrm>
          </p:grpSpPr>
          <p:cxnSp>
            <p:nvCxnSpPr>
              <p:cNvPr id="104" name="Google Shape;104;p1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5" name="Google Shape;105;p1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16"/>
            <p:cNvSpPr txBox="1"/>
            <p:nvPr/>
          </p:nvSpPr>
          <p:spPr>
            <a:xfrm>
              <a:off x="4665200" y="3502999"/>
              <a:ext cx="16830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Tracking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CPCESU tracks project including modifications</a:t>
              </a:r>
              <a:endParaRPr b="1" sz="2000">
                <a:latin typeface="Roboto"/>
                <a:ea typeface="Roboto"/>
                <a:cs typeface="Roboto"/>
                <a:sym typeface="Roboto"/>
              </a:endParaRPr>
            </a:p>
          </p:txBody>
        </p:sp>
      </p:grpSp>
      <p:grpSp>
        <p:nvGrpSpPr>
          <p:cNvPr id="107" name="Google Shape;107;p16"/>
          <p:cNvGrpSpPr/>
          <p:nvPr/>
        </p:nvGrpSpPr>
        <p:grpSpPr>
          <a:xfrm>
            <a:off x="5978530" y="1433725"/>
            <a:ext cx="1683000" cy="1779250"/>
            <a:chOff x="5978530" y="1433725"/>
            <a:chExt cx="1683000" cy="1779250"/>
          </a:xfrm>
        </p:grpSpPr>
        <p:sp>
          <p:nvSpPr>
            <p:cNvPr id="108" name="Google Shape;108;p16"/>
            <p:cNvSpPr/>
            <p:nvPr/>
          </p:nvSpPr>
          <p:spPr>
            <a:xfrm>
              <a:off x="6075125" y="3079475"/>
              <a:ext cx="1294800" cy="1335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16"/>
            <p:cNvGrpSpPr/>
            <p:nvPr/>
          </p:nvGrpSpPr>
          <p:grpSpPr>
            <a:xfrm>
              <a:off x="6031394" y="2800065"/>
              <a:ext cx="92400" cy="411825"/>
              <a:chOff x="845575" y="2563700"/>
              <a:chExt cx="92400" cy="411825"/>
            </a:xfrm>
          </p:grpSpPr>
          <p:cxnSp>
            <p:nvCxnSpPr>
              <p:cNvPr id="110" name="Google Shape;110;p1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1" name="Google Shape;111;p1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 name="Google Shape;112;p16"/>
            <p:cNvSpPr txBox="1"/>
            <p:nvPr/>
          </p:nvSpPr>
          <p:spPr>
            <a:xfrm>
              <a:off x="5978530" y="143372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Termination</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Parties end project. Final report is created</a:t>
              </a:r>
              <a:endParaRPr b="1" sz="2000">
                <a:latin typeface="Roboto"/>
                <a:ea typeface="Roboto"/>
                <a:cs typeface="Roboto"/>
                <a:sym typeface="Roboto"/>
              </a:endParaRPr>
            </a:p>
          </p:txBody>
        </p:sp>
      </p:grpSp>
      <p:grpSp>
        <p:nvGrpSpPr>
          <p:cNvPr id="113" name="Google Shape;113;p16"/>
          <p:cNvGrpSpPr/>
          <p:nvPr/>
        </p:nvGrpSpPr>
        <p:grpSpPr>
          <a:xfrm>
            <a:off x="7256975" y="3079467"/>
            <a:ext cx="1889462" cy="1790932"/>
            <a:chOff x="7256975" y="3079467"/>
            <a:chExt cx="1889462" cy="1790932"/>
          </a:xfrm>
        </p:grpSpPr>
        <p:sp>
          <p:nvSpPr>
            <p:cNvPr id="114" name="Google Shape;114;p16"/>
            <p:cNvSpPr/>
            <p:nvPr/>
          </p:nvSpPr>
          <p:spPr>
            <a:xfrm>
              <a:off x="7369837" y="3079475"/>
              <a:ext cx="1776600" cy="1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 name="Google Shape;115;p16"/>
            <p:cNvGrpSpPr/>
            <p:nvPr/>
          </p:nvGrpSpPr>
          <p:grpSpPr>
            <a:xfrm rot="10800000">
              <a:off x="7328221" y="3079467"/>
              <a:ext cx="92400" cy="411825"/>
              <a:chOff x="2070100" y="2563700"/>
              <a:chExt cx="92400" cy="411825"/>
            </a:xfrm>
          </p:grpSpPr>
          <p:cxnSp>
            <p:nvCxnSpPr>
              <p:cNvPr id="116" name="Google Shape;116;p1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7" name="Google Shape;117;p1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16"/>
            <p:cNvSpPr txBox="1"/>
            <p:nvPr/>
          </p:nvSpPr>
          <p:spPr>
            <a:xfrm>
              <a:off x="7256975" y="3502999"/>
              <a:ext cx="16830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Reporting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Project archived and used for statistics and reporting</a:t>
              </a:r>
              <a:endParaRPr b="1" sz="2000">
                <a:latin typeface="Roboto"/>
                <a:ea typeface="Roboto"/>
                <a:cs typeface="Roboto"/>
                <a:sym typeface="Roboto"/>
              </a:endParaRPr>
            </a:p>
          </p:txBody>
        </p:sp>
      </p:grpSp>
      <p:sp>
        <p:nvSpPr>
          <p:cNvPr id="119" name="Google Shape;11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7"/>
          <p:cNvSpPr txBox="1"/>
          <p:nvPr>
            <p:ph type="title"/>
          </p:nvPr>
        </p:nvSpPr>
        <p:spPr>
          <a:xfrm>
            <a:off x="0" y="0"/>
            <a:ext cx="9144000" cy="572700"/>
          </a:xfrm>
          <a:prstGeom prst="rect">
            <a:avLst/>
          </a:prstGeom>
          <a:solidFill>
            <a:srgbClr val="6AA84F"/>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Problems</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125" name="Google Shape;125;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26" name="Google Shape;126;p17"/>
          <p:cNvGrpSpPr/>
          <p:nvPr/>
        </p:nvGrpSpPr>
        <p:grpSpPr>
          <a:xfrm>
            <a:off x="794975" y="1433725"/>
            <a:ext cx="2015400" cy="1779250"/>
            <a:chOff x="3384575" y="1433725"/>
            <a:chExt cx="2015400" cy="1779250"/>
          </a:xfrm>
        </p:grpSpPr>
        <p:sp>
          <p:nvSpPr>
            <p:cNvPr id="127" name="Google Shape;127;p17"/>
            <p:cNvSpPr/>
            <p:nvPr/>
          </p:nvSpPr>
          <p:spPr>
            <a:xfrm>
              <a:off x="3485717" y="3079475"/>
              <a:ext cx="1294800" cy="133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txBox="1"/>
            <p:nvPr/>
          </p:nvSpPr>
          <p:spPr>
            <a:xfrm>
              <a:off x="3384575" y="1433725"/>
              <a:ext cx="2015400" cy="11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Proposal</a:t>
              </a:r>
              <a:br>
                <a:rPr b="1" lang="en" sz="2000">
                  <a:latin typeface="Roboto"/>
                  <a:ea typeface="Roboto"/>
                  <a:cs typeface="Roboto"/>
                  <a:sym typeface="Roboto"/>
                </a:rPr>
              </a:br>
              <a:endParaRPr b="1" sz="800">
                <a:latin typeface="Roboto"/>
                <a:ea typeface="Roboto"/>
                <a:cs typeface="Roboto"/>
                <a:sym typeface="Roboto"/>
              </a:endParaRPr>
            </a:p>
            <a:p>
              <a:pPr indent="0" lvl="0" marL="0" rtl="0" algn="l">
                <a:spcBef>
                  <a:spcPts val="0"/>
                </a:spcBef>
                <a:spcAft>
                  <a:spcPts val="1600"/>
                </a:spcAft>
                <a:buNone/>
              </a:pPr>
              <a:r>
                <a:rPr lang="en" sz="1200">
                  <a:latin typeface="Roboto"/>
                  <a:ea typeface="Roboto"/>
                  <a:cs typeface="Roboto"/>
                  <a:sym typeface="Roboto"/>
                </a:rPr>
                <a:t>Allow organizations to </a:t>
              </a:r>
              <a:r>
                <a:rPr b="1" lang="en" sz="1200">
                  <a:latin typeface="Roboto"/>
                  <a:ea typeface="Roboto"/>
                  <a:cs typeface="Roboto"/>
                  <a:sym typeface="Roboto"/>
                </a:rPr>
                <a:t>Submit</a:t>
              </a:r>
              <a:r>
                <a:rPr lang="en" sz="1200">
                  <a:latin typeface="Roboto"/>
                  <a:ea typeface="Roboto"/>
                  <a:cs typeface="Roboto"/>
                  <a:sym typeface="Roboto"/>
                </a:rPr>
                <a:t> proposals</a:t>
              </a:r>
              <a:endParaRPr sz="1200">
                <a:latin typeface="Roboto"/>
                <a:ea typeface="Roboto"/>
                <a:cs typeface="Roboto"/>
                <a:sym typeface="Roboto"/>
              </a:endParaRPr>
            </a:p>
          </p:txBody>
        </p:sp>
        <p:grpSp>
          <p:nvGrpSpPr>
            <p:cNvPr id="129" name="Google Shape;129;p17"/>
            <p:cNvGrpSpPr/>
            <p:nvPr/>
          </p:nvGrpSpPr>
          <p:grpSpPr>
            <a:xfrm>
              <a:off x="3435870" y="2800065"/>
              <a:ext cx="92400" cy="411825"/>
              <a:chOff x="845575" y="2563700"/>
              <a:chExt cx="92400" cy="411825"/>
            </a:xfrm>
          </p:grpSpPr>
          <p:sp>
            <p:nvSpPr>
              <p:cNvPr id="130" name="Google Shape;130;p1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1" name="Google Shape;131;p1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132" name="Google Shape;132;p17"/>
          <p:cNvGrpSpPr/>
          <p:nvPr/>
        </p:nvGrpSpPr>
        <p:grpSpPr>
          <a:xfrm>
            <a:off x="2073400" y="3079467"/>
            <a:ext cx="1683000" cy="1790932"/>
            <a:chOff x="2073400" y="3079467"/>
            <a:chExt cx="1683000" cy="1790932"/>
          </a:xfrm>
        </p:grpSpPr>
        <p:sp>
          <p:nvSpPr>
            <p:cNvPr id="133" name="Google Shape;133;p17"/>
            <p:cNvSpPr/>
            <p:nvPr/>
          </p:nvSpPr>
          <p:spPr>
            <a:xfrm>
              <a:off x="2191011" y="3079475"/>
              <a:ext cx="12948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7"/>
            <p:cNvSpPr txBox="1"/>
            <p:nvPr/>
          </p:nvSpPr>
          <p:spPr>
            <a:xfrm>
              <a:off x="2073400" y="3502999"/>
              <a:ext cx="16830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Drafting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Validate </a:t>
              </a:r>
              <a:r>
                <a:rPr lang="en" sz="1200">
                  <a:solidFill>
                    <a:schemeClr val="dk1"/>
                  </a:solidFill>
                  <a:latin typeface="Roboto"/>
                  <a:ea typeface="Roboto"/>
                  <a:cs typeface="Roboto"/>
                  <a:sym typeface="Roboto"/>
                </a:rPr>
                <a:t>information on the contract</a:t>
              </a:r>
              <a:endParaRPr b="1" sz="2000">
                <a:latin typeface="Roboto"/>
                <a:ea typeface="Roboto"/>
                <a:cs typeface="Roboto"/>
                <a:sym typeface="Roboto"/>
              </a:endParaRPr>
            </a:p>
          </p:txBody>
        </p:sp>
        <p:grpSp>
          <p:nvGrpSpPr>
            <p:cNvPr id="135" name="Google Shape;135;p17"/>
            <p:cNvGrpSpPr/>
            <p:nvPr/>
          </p:nvGrpSpPr>
          <p:grpSpPr>
            <a:xfrm rot="10800000">
              <a:off x="2149293" y="3079467"/>
              <a:ext cx="92400" cy="411825"/>
              <a:chOff x="2072481" y="2563700"/>
              <a:chExt cx="92400" cy="411825"/>
            </a:xfrm>
          </p:grpSpPr>
          <p:cxnSp>
            <p:nvCxnSpPr>
              <p:cNvPr id="136" name="Google Shape;136;p17"/>
              <p:cNvCxnSpPr/>
              <p:nvPr/>
            </p:nvCxnSpPr>
            <p:spPr>
              <a:xfrm>
                <a:off x="2118681"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7" name="Google Shape;137;p17"/>
              <p:cNvSpPr/>
              <p:nvPr/>
            </p:nvSpPr>
            <p:spPr>
              <a:xfrm>
                <a:off x="2072481"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8" name="Google Shape;138;p17"/>
          <p:cNvGrpSpPr/>
          <p:nvPr/>
        </p:nvGrpSpPr>
        <p:grpSpPr>
          <a:xfrm>
            <a:off x="3386760" y="1433725"/>
            <a:ext cx="1683000" cy="1779250"/>
            <a:chOff x="3386760" y="1433725"/>
            <a:chExt cx="1683000" cy="1779250"/>
          </a:xfrm>
        </p:grpSpPr>
        <p:sp>
          <p:nvSpPr>
            <p:cNvPr id="139" name="Google Shape;139;p17"/>
            <p:cNvSpPr/>
            <p:nvPr/>
          </p:nvSpPr>
          <p:spPr>
            <a:xfrm>
              <a:off x="3485717" y="3079475"/>
              <a:ext cx="12948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txBox="1"/>
            <p:nvPr/>
          </p:nvSpPr>
          <p:spPr>
            <a:xfrm>
              <a:off x="3386760" y="143372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Acceptance</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Notify </a:t>
              </a:r>
              <a:r>
                <a:rPr lang="en" sz="1200">
                  <a:solidFill>
                    <a:schemeClr val="dk1"/>
                  </a:solidFill>
                  <a:latin typeface="Roboto"/>
                  <a:ea typeface="Roboto"/>
                  <a:cs typeface="Roboto"/>
                  <a:sym typeface="Roboto"/>
                </a:rPr>
                <a:t>work has started</a:t>
              </a:r>
              <a:endParaRPr b="1" sz="2000">
                <a:latin typeface="Roboto"/>
                <a:ea typeface="Roboto"/>
                <a:cs typeface="Roboto"/>
                <a:sym typeface="Roboto"/>
              </a:endParaRPr>
            </a:p>
          </p:txBody>
        </p:sp>
        <p:grpSp>
          <p:nvGrpSpPr>
            <p:cNvPr id="141" name="Google Shape;141;p17"/>
            <p:cNvGrpSpPr/>
            <p:nvPr/>
          </p:nvGrpSpPr>
          <p:grpSpPr>
            <a:xfrm>
              <a:off x="3435870" y="2800065"/>
              <a:ext cx="92400" cy="411825"/>
              <a:chOff x="845575" y="2563700"/>
              <a:chExt cx="92400" cy="411825"/>
            </a:xfrm>
          </p:grpSpPr>
          <p:sp>
            <p:nvSpPr>
              <p:cNvPr id="142" name="Google Shape;142;p1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 name="Google Shape;143;p1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144" name="Google Shape;144;p17"/>
          <p:cNvGrpSpPr/>
          <p:nvPr/>
        </p:nvGrpSpPr>
        <p:grpSpPr>
          <a:xfrm>
            <a:off x="4665200" y="3079467"/>
            <a:ext cx="1683000" cy="1790932"/>
            <a:chOff x="4665200" y="3079467"/>
            <a:chExt cx="1683000" cy="1790932"/>
          </a:xfrm>
        </p:grpSpPr>
        <p:sp>
          <p:nvSpPr>
            <p:cNvPr id="145" name="Google Shape;145;p17"/>
            <p:cNvSpPr/>
            <p:nvPr/>
          </p:nvSpPr>
          <p:spPr>
            <a:xfrm>
              <a:off x="4780421" y="3079475"/>
              <a:ext cx="1294800" cy="1335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17"/>
            <p:cNvGrpSpPr/>
            <p:nvPr/>
          </p:nvGrpSpPr>
          <p:grpSpPr>
            <a:xfrm rot="10800000">
              <a:off x="4737413" y="3079467"/>
              <a:ext cx="92400" cy="411825"/>
              <a:chOff x="2070100" y="2563700"/>
              <a:chExt cx="92400" cy="411825"/>
            </a:xfrm>
          </p:grpSpPr>
          <p:cxnSp>
            <p:nvCxnSpPr>
              <p:cNvPr id="147" name="Google Shape;147;p1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8" name="Google Shape;148;p1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17"/>
            <p:cNvSpPr txBox="1"/>
            <p:nvPr/>
          </p:nvSpPr>
          <p:spPr>
            <a:xfrm>
              <a:off x="4665200" y="3502999"/>
              <a:ext cx="1683000" cy="1367400"/>
            </a:xfrm>
            <a:prstGeom prst="rect">
              <a:avLst/>
            </a:prstGeom>
            <a:solidFill>
              <a:srgbClr val="FFFF00"/>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Tracking</a:t>
              </a:r>
              <a:br>
                <a:rPr b="1" lang="en" sz="2000">
                  <a:latin typeface="Roboto"/>
                  <a:ea typeface="Roboto"/>
                  <a:cs typeface="Roboto"/>
                  <a:sym typeface="Roboto"/>
                </a:rPr>
              </a:br>
              <a:endParaRPr b="1" sz="800">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Track</a:t>
              </a:r>
              <a:r>
                <a:rPr lang="en" sz="1200">
                  <a:solidFill>
                    <a:schemeClr val="dk1"/>
                  </a:solidFill>
                  <a:latin typeface="Roboto"/>
                  <a:ea typeface="Roboto"/>
                  <a:cs typeface="Roboto"/>
                  <a:sym typeface="Roboto"/>
                </a:rPr>
                <a:t> and </a:t>
              </a:r>
              <a:r>
                <a:rPr b="1" lang="en" sz="1200">
                  <a:solidFill>
                    <a:schemeClr val="dk1"/>
                  </a:solidFill>
                  <a:latin typeface="Roboto"/>
                  <a:ea typeface="Roboto"/>
                  <a:cs typeface="Roboto"/>
                  <a:sym typeface="Roboto"/>
                </a:rPr>
                <a:t>Modify </a:t>
              </a:r>
              <a:r>
                <a:rPr lang="en" sz="1200">
                  <a:solidFill>
                    <a:schemeClr val="dk1"/>
                  </a:solidFill>
                  <a:latin typeface="Roboto"/>
                  <a:ea typeface="Roboto"/>
                  <a:cs typeface="Roboto"/>
                  <a:sym typeface="Roboto"/>
                </a:rPr>
                <a:t>projects</a:t>
              </a:r>
              <a:endParaRPr b="1" sz="2000">
                <a:latin typeface="Roboto"/>
                <a:ea typeface="Roboto"/>
                <a:cs typeface="Roboto"/>
                <a:sym typeface="Roboto"/>
              </a:endParaRPr>
            </a:p>
          </p:txBody>
        </p:sp>
      </p:grpSp>
      <p:grpSp>
        <p:nvGrpSpPr>
          <p:cNvPr id="150" name="Google Shape;150;p17"/>
          <p:cNvGrpSpPr/>
          <p:nvPr/>
        </p:nvGrpSpPr>
        <p:grpSpPr>
          <a:xfrm>
            <a:off x="5978530" y="1433725"/>
            <a:ext cx="1683000" cy="1779250"/>
            <a:chOff x="5978530" y="1433725"/>
            <a:chExt cx="1683000" cy="1779250"/>
          </a:xfrm>
        </p:grpSpPr>
        <p:sp>
          <p:nvSpPr>
            <p:cNvPr id="151" name="Google Shape;151;p17"/>
            <p:cNvSpPr/>
            <p:nvPr/>
          </p:nvSpPr>
          <p:spPr>
            <a:xfrm>
              <a:off x="6075125" y="3079475"/>
              <a:ext cx="1294800" cy="1335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 name="Google Shape;152;p17"/>
            <p:cNvGrpSpPr/>
            <p:nvPr/>
          </p:nvGrpSpPr>
          <p:grpSpPr>
            <a:xfrm>
              <a:off x="6031394" y="2800065"/>
              <a:ext cx="92400" cy="411825"/>
              <a:chOff x="845575" y="2563700"/>
              <a:chExt cx="92400" cy="411825"/>
            </a:xfrm>
          </p:grpSpPr>
          <p:cxnSp>
            <p:nvCxnSpPr>
              <p:cNvPr id="153" name="Google Shape;153;p1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54" name="Google Shape;154;p1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17"/>
            <p:cNvSpPr txBox="1"/>
            <p:nvPr/>
          </p:nvSpPr>
          <p:spPr>
            <a:xfrm>
              <a:off x="5978530" y="143372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Termination</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Archive</a:t>
              </a:r>
              <a:r>
                <a:rPr lang="en" sz="1200">
                  <a:solidFill>
                    <a:schemeClr val="dk1"/>
                  </a:solidFill>
                  <a:latin typeface="Roboto"/>
                  <a:ea typeface="Roboto"/>
                  <a:cs typeface="Roboto"/>
                  <a:sym typeface="Roboto"/>
                </a:rPr>
                <a:t> projects</a:t>
              </a:r>
              <a:endParaRPr sz="2000">
                <a:latin typeface="Roboto"/>
                <a:ea typeface="Roboto"/>
                <a:cs typeface="Roboto"/>
                <a:sym typeface="Roboto"/>
              </a:endParaRPr>
            </a:p>
          </p:txBody>
        </p:sp>
      </p:grpSp>
      <p:grpSp>
        <p:nvGrpSpPr>
          <p:cNvPr id="156" name="Google Shape;156;p17"/>
          <p:cNvGrpSpPr/>
          <p:nvPr/>
        </p:nvGrpSpPr>
        <p:grpSpPr>
          <a:xfrm>
            <a:off x="7256975" y="3079467"/>
            <a:ext cx="1889462" cy="1790932"/>
            <a:chOff x="7256975" y="3079467"/>
            <a:chExt cx="1889462" cy="1790932"/>
          </a:xfrm>
        </p:grpSpPr>
        <p:sp>
          <p:nvSpPr>
            <p:cNvPr id="157" name="Google Shape;157;p17"/>
            <p:cNvSpPr/>
            <p:nvPr/>
          </p:nvSpPr>
          <p:spPr>
            <a:xfrm>
              <a:off x="7369837" y="3079475"/>
              <a:ext cx="1776600" cy="1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 name="Google Shape;158;p17"/>
            <p:cNvGrpSpPr/>
            <p:nvPr/>
          </p:nvGrpSpPr>
          <p:grpSpPr>
            <a:xfrm rot="10800000">
              <a:off x="7328221" y="3079467"/>
              <a:ext cx="92400" cy="411825"/>
              <a:chOff x="2070100" y="2563700"/>
              <a:chExt cx="92400" cy="411825"/>
            </a:xfrm>
          </p:grpSpPr>
          <p:cxnSp>
            <p:nvCxnSpPr>
              <p:cNvPr id="159" name="Google Shape;159;p1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0" name="Google Shape;160;p1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17"/>
            <p:cNvSpPr txBox="1"/>
            <p:nvPr/>
          </p:nvSpPr>
          <p:spPr>
            <a:xfrm>
              <a:off x="7256975" y="3502999"/>
              <a:ext cx="16830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Reporting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Distribute </a:t>
              </a:r>
              <a:r>
                <a:rPr lang="en" sz="1200">
                  <a:solidFill>
                    <a:schemeClr val="dk1"/>
                  </a:solidFill>
                  <a:latin typeface="Roboto"/>
                  <a:ea typeface="Roboto"/>
                  <a:cs typeface="Roboto"/>
                  <a:sym typeface="Roboto"/>
                </a:rPr>
                <a:t>information to management and public</a:t>
              </a:r>
              <a:endParaRPr b="1" sz="2000">
                <a:latin typeface="Roboto"/>
                <a:ea typeface="Roboto"/>
                <a:cs typeface="Roboto"/>
                <a:sym typeface="Robo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18"/>
          <p:cNvSpPr txBox="1"/>
          <p:nvPr>
            <p:ph type="title"/>
          </p:nvPr>
        </p:nvSpPr>
        <p:spPr>
          <a:xfrm>
            <a:off x="0" y="0"/>
            <a:ext cx="9144000" cy="572700"/>
          </a:xfrm>
          <a:prstGeom prst="rect">
            <a:avLst/>
          </a:prstGeom>
          <a:solidFill>
            <a:srgbClr val="999999"/>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Solution - “Summit”</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167" name="Google Shape;16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8" name="Google Shape;168;p18"/>
          <p:cNvPicPr preferRelativeResize="0"/>
          <p:nvPr/>
        </p:nvPicPr>
        <p:blipFill>
          <a:blip r:embed="rId3">
            <a:alphaModFix/>
          </a:blip>
          <a:stretch>
            <a:fillRect/>
          </a:stretch>
        </p:blipFill>
        <p:spPr>
          <a:xfrm>
            <a:off x="0" y="572700"/>
            <a:ext cx="8841204" cy="4484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19"/>
          <p:cNvSpPr txBox="1"/>
          <p:nvPr>
            <p:ph type="title"/>
          </p:nvPr>
        </p:nvSpPr>
        <p:spPr>
          <a:xfrm>
            <a:off x="0" y="0"/>
            <a:ext cx="9144000" cy="572700"/>
          </a:xfrm>
          <a:prstGeom prst="rect">
            <a:avLst/>
          </a:prstGeom>
          <a:solidFill>
            <a:srgbClr val="7F6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Key Requirements</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174" name="Google Shape;174;p19"/>
          <p:cNvSpPr txBox="1"/>
          <p:nvPr>
            <p:ph idx="1" type="body"/>
          </p:nvPr>
        </p:nvSpPr>
        <p:spPr>
          <a:xfrm>
            <a:off x="780225" y="842800"/>
            <a:ext cx="8052300" cy="41109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100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Track and modify projects</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N</a:t>
            </a:r>
            <a:r>
              <a:rPr lang="en" sz="2400">
                <a:solidFill>
                  <a:srgbClr val="595959"/>
                </a:solidFill>
                <a:highlight>
                  <a:schemeClr val="lt1"/>
                </a:highlight>
                <a:latin typeface="Roboto"/>
                <a:ea typeface="Roboto"/>
                <a:cs typeface="Roboto"/>
                <a:sym typeface="Roboto"/>
              </a:rPr>
              <a:t>otified of project deadlines</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Ensure correct data</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A</a:t>
            </a:r>
            <a:r>
              <a:rPr lang="en" sz="2400">
                <a:solidFill>
                  <a:srgbClr val="595959"/>
                </a:solidFill>
                <a:highlight>
                  <a:schemeClr val="lt1"/>
                </a:highlight>
                <a:latin typeface="Roboto"/>
                <a:ea typeface="Roboto"/>
                <a:cs typeface="Roboto"/>
                <a:sym typeface="Roboto"/>
              </a:rPr>
              <a:t>utofill from a document</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Export data from searches</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Public searching through projects</a:t>
            </a:r>
            <a:endParaRPr sz="2400">
              <a:solidFill>
                <a:srgbClr val="595959"/>
              </a:solidFill>
              <a:highlight>
                <a:schemeClr val="lt1"/>
              </a:highlight>
              <a:latin typeface="Roboto"/>
              <a:ea typeface="Roboto"/>
              <a:cs typeface="Roboto"/>
              <a:sym typeface="Roboto"/>
            </a:endParaRPr>
          </a:p>
        </p:txBody>
      </p:sp>
      <p:sp>
        <p:nvSpPr>
          <p:cNvPr id="175" name="Google Shape;175;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0"/>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Solution System Diagram</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181" name="Google Shape;18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2" name="Google Shape;182;p20"/>
          <p:cNvPicPr preferRelativeResize="0"/>
          <p:nvPr/>
        </p:nvPicPr>
        <p:blipFill rotWithShape="1">
          <a:blip r:embed="rId3">
            <a:alphaModFix/>
          </a:blip>
          <a:srcRect b="9673" l="0" r="2865" t="0"/>
          <a:stretch/>
        </p:blipFill>
        <p:spPr>
          <a:xfrm>
            <a:off x="2394438" y="617875"/>
            <a:ext cx="4355123" cy="41790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1"/>
          <p:cNvSpPr txBox="1"/>
          <p:nvPr>
            <p:ph type="title"/>
          </p:nvPr>
        </p:nvSpPr>
        <p:spPr>
          <a:xfrm>
            <a:off x="0" y="0"/>
            <a:ext cx="9144000" cy="572700"/>
          </a:xfrm>
          <a:prstGeom prst="rect">
            <a:avLst/>
          </a:prstGeom>
          <a:solidFill>
            <a:srgbClr val="6AA84F"/>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File System Tree</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pic>
        <p:nvPicPr>
          <p:cNvPr id="188" name="Google Shape;188;p21"/>
          <p:cNvPicPr preferRelativeResize="0"/>
          <p:nvPr/>
        </p:nvPicPr>
        <p:blipFill rotWithShape="1">
          <a:blip r:embed="rId3">
            <a:alphaModFix/>
          </a:blip>
          <a:srcRect b="39040" l="1418" r="2103" t="6380"/>
          <a:stretch/>
        </p:blipFill>
        <p:spPr>
          <a:xfrm>
            <a:off x="2415675" y="1193450"/>
            <a:ext cx="5197802" cy="2986498"/>
          </a:xfrm>
          <a:prstGeom prst="rect">
            <a:avLst/>
          </a:prstGeom>
          <a:noFill/>
          <a:ln>
            <a:noFill/>
          </a:ln>
        </p:spPr>
      </p:pic>
      <p:sp>
        <p:nvSpPr>
          <p:cNvPr id="189" name="Google Shape;189;p21"/>
          <p:cNvSpPr txBox="1"/>
          <p:nvPr/>
        </p:nvSpPr>
        <p:spPr>
          <a:xfrm>
            <a:off x="908050" y="746750"/>
            <a:ext cx="7327800" cy="44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c</a:t>
            </a:r>
            <a:r>
              <a:rPr b="1" lang="en">
                <a:latin typeface="Roboto"/>
                <a:ea typeface="Roboto"/>
                <a:cs typeface="Roboto"/>
                <a:sym typeface="Roboto"/>
              </a:rPr>
              <a:t>pcesu-pm “Summit” General File Structure</a:t>
            </a:r>
            <a:endParaRPr b="1">
              <a:latin typeface="Roboto"/>
              <a:ea typeface="Roboto"/>
              <a:cs typeface="Roboto"/>
              <a:sym typeface="Roboto"/>
            </a:endParaRPr>
          </a:p>
        </p:txBody>
      </p:sp>
      <p:sp>
        <p:nvSpPr>
          <p:cNvPr id="190" name="Google Shape;19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91" name="Google Shape;191;p21"/>
          <p:cNvPicPr preferRelativeResize="0"/>
          <p:nvPr/>
        </p:nvPicPr>
        <p:blipFill rotWithShape="1">
          <a:blip r:embed="rId3">
            <a:alphaModFix/>
          </a:blip>
          <a:srcRect b="1653" l="1368" r="75636" t="62165"/>
          <a:stretch/>
        </p:blipFill>
        <p:spPr>
          <a:xfrm>
            <a:off x="583575" y="1669275"/>
            <a:ext cx="1316399" cy="210352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